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29" autoAdjust="0"/>
  </p:normalViewPr>
  <p:slideViewPr>
    <p:cSldViewPr>
      <p:cViewPr varScale="1">
        <p:scale>
          <a:sx n="88" d="100"/>
          <a:sy n="88" d="100"/>
        </p:scale>
        <p:origin x="136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783E16-E7D1-47CD-B6FE-996F7731179B}" type="datetimeFigureOut">
              <a:rPr lang="nl-NL" smtClean="0"/>
              <a:t>6-9-2016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C45394-0B7F-439B-BF3A-1CF03EB7E639}" type="slidenum">
              <a:rPr lang="nl-NL" smtClean="0"/>
              <a:t>‹nr.›</a:t>
            </a:fld>
            <a:endParaRPr lang="nl-NL"/>
          </a:p>
        </p:txBody>
      </p:sp>
    </p:spTree>
    <p:extLst>
      <p:ext uri="{BB962C8B-B14F-4D97-AF65-F5344CB8AC3E}">
        <p14:creationId xmlns:p14="http://schemas.microsoft.com/office/powerpoint/2010/main" val="1350342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6" name="Rechthoek 5"/>
          <p:cNvSpPr/>
          <p:nvPr userDrawn="1"/>
        </p:nvSpPr>
        <p:spPr>
          <a:xfrm>
            <a:off x="0" y="4983"/>
            <a:ext cx="9144000" cy="6087795"/>
          </a:xfrm>
          <a:prstGeom prst="rect">
            <a:avLst/>
          </a:prstGeom>
          <a:gradFill>
            <a:gsLst>
              <a:gs pos="0">
                <a:srgbClr val="002835"/>
              </a:gs>
              <a:gs pos="35000">
                <a:srgbClr val="02465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userDrawn="1"/>
        </p:nvSpPr>
        <p:spPr>
          <a:xfrm>
            <a:off x="0" y="6108960"/>
            <a:ext cx="9144000" cy="749040"/>
          </a:xfrm>
          <a:prstGeom prst="rect">
            <a:avLst/>
          </a:prstGeom>
          <a:solidFill>
            <a:srgbClr val="CB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userDrawn="1"/>
        </p:nvSpPr>
        <p:spPr>
          <a:xfrm>
            <a:off x="0" y="6093296"/>
            <a:ext cx="9144000" cy="106592"/>
          </a:xfrm>
          <a:prstGeom prst="rect">
            <a:avLst/>
          </a:prstGeom>
          <a:gradFill>
            <a:gsLst>
              <a:gs pos="0">
                <a:schemeClr val="tx1">
                  <a:lumMod val="50000"/>
                  <a:lumOff val="50000"/>
                </a:schemeClr>
              </a:gs>
              <a:gs pos="100000">
                <a:srgbClr val="CBDBD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p:cNvSpPr txBox="1"/>
          <p:nvPr userDrawn="1"/>
        </p:nvSpPr>
        <p:spPr>
          <a:xfrm>
            <a:off x="191343" y="6187370"/>
            <a:ext cx="7116961" cy="553998"/>
          </a:xfrm>
          <a:prstGeom prst="rect">
            <a:avLst/>
          </a:prstGeom>
          <a:noFill/>
        </p:spPr>
        <p:txBody>
          <a:bodyPr wrap="square" rtlCol="0">
            <a:spAutoFit/>
          </a:bodyPr>
          <a:lstStyle/>
          <a:p>
            <a:r>
              <a:rPr lang="nl-NL" sz="1000" dirty="0" smtClean="0">
                <a:solidFill>
                  <a:srgbClr val="024653"/>
                </a:solidFill>
              </a:rPr>
              <a:t>© </a:t>
            </a:r>
            <a:r>
              <a:rPr lang="nl-NL" sz="1000" dirty="0">
                <a:solidFill>
                  <a:srgbClr val="024653"/>
                </a:solidFill>
              </a:rPr>
              <a:t>Educatieve Uitgeversgroep BV, </a:t>
            </a:r>
            <a:r>
              <a:rPr lang="nl-NL" sz="1000" dirty="0" smtClean="0">
                <a:solidFill>
                  <a:srgbClr val="024653"/>
                </a:solidFill>
              </a:rPr>
              <a:t>'s-Hertogenbosch. Alle </a:t>
            </a:r>
            <a:r>
              <a:rPr lang="nl-NL" sz="1000" dirty="0">
                <a:solidFill>
                  <a:srgbClr val="024653"/>
                </a:solidFill>
              </a:rPr>
              <a:t>rechten voorbehouden. Niets uit deze uitgave mag worden verveelvoudigd, opgeslagen in een geautomatiseerd gegevensbestand, of openbaar gemaakt, in enige vorm of op enige wijze, hetzij elektronisch, mechanisch, door fotokopieën, opnamen, of enige manier, zonder voorafgaande schriftelijke toestemming van de uitgever</a:t>
            </a:r>
            <a:r>
              <a:rPr lang="nl-NL" sz="1000" dirty="0" smtClean="0">
                <a:solidFill>
                  <a:srgbClr val="024653"/>
                </a:solidFill>
              </a:rPr>
              <a:t>.</a:t>
            </a:r>
            <a:endParaRPr lang="nl-NL" sz="1000" dirty="0">
              <a:solidFill>
                <a:srgbClr val="024653"/>
              </a:solidFill>
            </a:endParaRPr>
          </a:p>
        </p:txBody>
      </p:sp>
      <p:sp>
        <p:nvSpPr>
          <p:cNvPr id="14" name="Tijdelijke aanduiding voor inhoud 2"/>
          <p:cNvSpPr>
            <a:spLocks noGrp="1"/>
          </p:cNvSpPr>
          <p:nvPr>
            <p:ph idx="1" hasCustomPrompt="1"/>
          </p:nvPr>
        </p:nvSpPr>
        <p:spPr>
          <a:xfrm>
            <a:off x="878904" y="1351309"/>
            <a:ext cx="7005464" cy="637531"/>
          </a:xfrm>
        </p:spPr>
        <p:txBody>
          <a:bodyPr>
            <a:normAutofit/>
          </a:bodyPr>
          <a:lstStyle>
            <a:lvl1pPr marL="0" indent="0">
              <a:buNone/>
              <a:defRPr sz="3200">
                <a:solidFill>
                  <a:schemeClr val="bg1"/>
                </a:solidFill>
              </a:defRPr>
            </a:lvl1pPr>
            <a:lvl2pPr>
              <a:defRPr>
                <a:solidFill>
                  <a:schemeClr val="bg1"/>
                </a:solidFill>
              </a:defRPr>
            </a:lvl2pPr>
            <a:lvl3pPr>
              <a:defRPr>
                <a:solidFill>
                  <a:schemeClr val="bg1"/>
                </a:solidFill>
              </a:defRPr>
            </a:lvl3pPr>
          </a:lstStyle>
          <a:p>
            <a:pPr lvl="0"/>
            <a:r>
              <a:rPr lang="nl-NL" dirty="0" smtClean="0"/>
              <a:t>&lt;Titel boek&gt;</a:t>
            </a:r>
          </a:p>
        </p:txBody>
      </p:sp>
      <p:sp>
        <p:nvSpPr>
          <p:cNvPr id="15" name="Tijdelijke aanduiding voor inhoud 2"/>
          <p:cNvSpPr>
            <a:spLocks noGrp="1"/>
          </p:cNvSpPr>
          <p:nvPr>
            <p:ph idx="10" hasCustomPrompt="1"/>
          </p:nvPr>
        </p:nvSpPr>
        <p:spPr>
          <a:xfrm>
            <a:off x="878904" y="2060848"/>
            <a:ext cx="7005464" cy="493515"/>
          </a:xfrm>
        </p:spPr>
        <p:txBody>
          <a:bodyPr>
            <a:noAutofit/>
          </a:bodyPr>
          <a:lstStyle>
            <a:lvl1pPr marL="0" indent="0">
              <a:buNone/>
              <a:defRPr sz="3200">
                <a:solidFill>
                  <a:schemeClr val="bg1"/>
                </a:solidFill>
              </a:defRPr>
            </a:lvl1pPr>
            <a:lvl2pPr>
              <a:defRPr>
                <a:solidFill>
                  <a:schemeClr val="bg1"/>
                </a:solidFill>
              </a:defRPr>
            </a:lvl2pPr>
            <a:lvl3pPr>
              <a:defRPr>
                <a:solidFill>
                  <a:schemeClr val="bg1"/>
                </a:solidFill>
              </a:defRPr>
            </a:lvl3pPr>
          </a:lstStyle>
          <a:p>
            <a:pPr lvl="0"/>
            <a:r>
              <a:rPr lang="nl-NL" dirty="0" smtClean="0"/>
              <a:t>&lt;Ondertitel boek&gt;</a:t>
            </a:r>
          </a:p>
        </p:txBody>
      </p:sp>
      <p:sp>
        <p:nvSpPr>
          <p:cNvPr id="16" name="Tijdelijke aanduiding voor inhoud 2"/>
          <p:cNvSpPr>
            <a:spLocks noGrp="1"/>
          </p:cNvSpPr>
          <p:nvPr>
            <p:ph idx="11" hasCustomPrompt="1"/>
          </p:nvPr>
        </p:nvSpPr>
        <p:spPr>
          <a:xfrm>
            <a:off x="878904" y="3367533"/>
            <a:ext cx="7005464" cy="637531"/>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stStyle>
          <a:p>
            <a:pPr lvl="0"/>
            <a:r>
              <a:rPr lang="nl-NL" dirty="0" smtClean="0"/>
              <a:t>&lt;Auteur&gt;</a:t>
            </a:r>
          </a:p>
        </p:txBody>
      </p:sp>
      <p:pic>
        <p:nvPicPr>
          <p:cNvPr id="18" name="Afbeelding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312" y="6225247"/>
            <a:ext cx="1463804" cy="516121"/>
          </a:xfrm>
          <a:prstGeom prst="rect">
            <a:avLst/>
          </a:prstGeom>
        </p:spPr>
      </p:pic>
    </p:spTree>
    <p:extLst>
      <p:ext uri="{BB962C8B-B14F-4D97-AF65-F5344CB8AC3E}">
        <p14:creationId xmlns:p14="http://schemas.microsoft.com/office/powerpoint/2010/main" val="2493244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lvl1pPr marL="0" indent="0">
              <a:buNone/>
              <a:defRPr/>
            </a:lvl1pPr>
            <a:lvl3pPr>
              <a:defRPr/>
            </a:lvl3pPr>
          </a:lstStyle>
          <a:p>
            <a:pPr lvl="0"/>
            <a:r>
              <a:rPr lang="nl-NL" smtClean="0"/>
              <a:t>Klik om de modelstijlen te bewerken</a:t>
            </a:r>
          </a:p>
        </p:txBody>
      </p:sp>
    </p:spTree>
    <p:extLst>
      <p:ext uri="{BB962C8B-B14F-4D97-AF65-F5344CB8AC3E}">
        <p14:creationId xmlns:p14="http://schemas.microsoft.com/office/powerpoint/2010/main" val="2302709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a:xfrm>
            <a:off x="457200" y="1356952"/>
            <a:ext cx="4114800" cy="4525963"/>
          </a:xfrm>
        </p:spPr>
        <p:txBody>
          <a:bodyPr/>
          <a:lstStyle/>
          <a:p>
            <a:pPr lvl="0"/>
            <a:r>
              <a:rPr lang="nl-NL" smtClean="0"/>
              <a:t>Klik om de modelstijlen te bewerken</a:t>
            </a:r>
          </a:p>
        </p:txBody>
      </p:sp>
      <p:sp>
        <p:nvSpPr>
          <p:cNvPr id="7" name="Tijdelijke aanduiding voor inhoud 2"/>
          <p:cNvSpPr>
            <a:spLocks noGrp="1"/>
          </p:cNvSpPr>
          <p:nvPr>
            <p:ph idx="13"/>
          </p:nvPr>
        </p:nvSpPr>
        <p:spPr>
          <a:xfrm>
            <a:off x="4635916" y="1356952"/>
            <a:ext cx="4114800" cy="4525963"/>
          </a:xfrm>
        </p:spPr>
        <p:txBody>
          <a:bodyPr/>
          <a:lstStyle>
            <a:lvl1pPr marL="0" indent="0">
              <a:buNone/>
              <a:defRPr/>
            </a:lvl1pPr>
          </a:lstStyle>
          <a:p>
            <a:pPr lvl="0"/>
            <a:r>
              <a:rPr lang="nl-NL" smtClean="0"/>
              <a:t>Klik om de modelstijlen te bewerken</a:t>
            </a:r>
          </a:p>
        </p:txBody>
      </p:sp>
    </p:spTree>
    <p:extLst>
      <p:ext uri="{BB962C8B-B14F-4D97-AF65-F5344CB8AC3E}">
        <p14:creationId xmlns:p14="http://schemas.microsoft.com/office/powerpoint/2010/main" val="27489087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351309"/>
            <a:ext cx="8229600" cy="4525963"/>
          </a:xfrm>
          <a:prstGeom prst="rect">
            <a:avLst/>
          </a:prstGeom>
        </p:spPr>
        <p:txBody>
          <a:bodyPr vert="horz" lIns="91440" tIns="45720" rIns="91440" bIns="45720" rtlCol="0">
            <a:normAutofit/>
          </a:bodyPr>
          <a:lstStyle/>
          <a:p>
            <a:pPr lvl="0"/>
            <a:r>
              <a:rPr lang="nl-NL" dirty="0" smtClean="0"/>
              <a:t>Klik om de modelstijlen te bewerken</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9B6C74-235C-40B1-9720-128F4E67E560}" type="datetimeFigureOut">
              <a:rPr lang="nl-NL" smtClean="0"/>
              <a:t>6-9-2016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DDFF1C-4BA7-458E-B6B7-B59738DCF1D9}" type="slidenum">
              <a:rPr lang="nl-NL" smtClean="0"/>
              <a:t>‹nr.›</a:t>
            </a:fld>
            <a:endParaRPr lang="nl-NL"/>
          </a:p>
        </p:txBody>
      </p:sp>
      <p:sp>
        <p:nvSpPr>
          <p:cNvPr id="7" name="Tijdelijke aanduiding voor datum 3"/>
          <p:cNvSpPr txBox="1">
            <a:spLocks/>
          </p:cNvSpPr>
          <p:nvPr/>
        </p:nvSpPr>
        <p:spPr>
          <a:xfrm>
            <a:off x="457200" y="6356350"/>
            <a:ext cx="21336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9B6C74-235C-40B1-9720-128F4E67E560}" type="datetimeFigureOut">
              <a:rPr lang="nl-NL" smtClean="0"/>
              <a:pPr/>
              <a:t>6-9-2016</a:t>
            </a:fld>
            <a:endParaRPr lang="nl-NL"/>
          </a:p>
        </p:txBody>
      </p:sp>
      <p:sp>
        <p:nvSpPr>
          <p:cNvPr id="8" name="Tijdelijke aanduiding voor dianummer 5"/>
          <p:cNvSpPr txBox="1">
            <a:spLocks/>
          </p:cNvSpPr>
          <p:nvPr/>
        </p:nvSpPr>
        <p:spPr>
          <a:xfrm>
            <a:off x="6553200" y="6356350"/>
            <a:ext cx="21336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DDFF1C-4BA7-458E-B6B7-B59738DCF1D9}" type="slidenum">
              <a:rPr lang="nl-NL" smtClean="0"/>
              <a:pPr/>
              <a:t>‹nr.›</a:t>
            </a:fld>
            <a:endParaRPr lang="nl-NL"/>
          </a:p>
        </p:txBody>
      </p:sp>
      <p:sp>
        <p:nvSpPr>
          <p:cNvPr id="9" name="Rechthoek 8"/>
          <p:cNvSpPr/>
          <p:nvPr/>
        </p:nvSpPr>
        <p:spPr>
          <a:xfrm>
            <a:off x="0" y="0"/>
            <a:ext cx="9144000" cy="914400"/>
          </a:xfrm>
          <a:prstGeom prst="rect">
            <a:avLst/>
          </a:prstGeom>
          <a:gradFill>
            <a:gsLst>
              <a:gs pos="0">
                <a:srgbClr val="002835"/>
              </a:gs>
              <a:gs pos="35000">
                <a:srgbClr val="02465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p:cNvSpPr/>
          <p:nvPr/>
        </p:nvSpPr>
        <p:spPr>
          <a:xfrm>
            <a:off x="0" y="914400"/>
            <a:ext cx="9144000" cy="106592"/>
          </a:xfrm>
          <a:prstGeom prst="rect">
            <a:avLst/>
          </a:prstGeom>
          <a:gradFill>
            <a:gsLst>
              <a:gs pos="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p:cNvSpPr/>
          <p:nvPr/>
        </p:nvSpPr>
        <p:spPr>
          <a:xfrm>
            <a:off x="0" y="6108960"/>
            <a:ext cx="9144000" cy="749040"/>
          </a:xfrm>
          <a:prstGeom prst="rect">
            <a:avLst/>
          </a:prstGeom>
          <a:solidFill>
            <a:srgbClr val="CB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457200" y="-99392"/>
            <a:ext cx="8229600" cy="1143000"/>
          </a:xfrm>
          <a:prstGeom prst="rect">
            <a:avLst/>
          </a:prstGeom>
        </p:spPr>
        <p:txBody>
          <a:bodyPr vert="horz" lIns="91440" tIns="45720" rIns="91440" bIns="45720" rtlCol="0" anchor="ctr">
            <a:normAutofit/>
          </a:bodyPr>
          <a:lstStyle/>
          <a:p>
            <a:r>
              <a:rPr lang="nl-NL" dirty="0" smtClean="0"/>
              <a:t>Onderwerp</a:t>
            </a:r>
            <a:endParaRPr lang="nl-NL" dirty="0"/>
          </a:p>
        </p:txBody>
      </p:sp>
      <p:pic>
        <p:nvPicPr>
          <p:cNvPr id="16" name="Afbeelding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380312" y="6225247"/>
            <a:ext cx="1463804" cy="516121"/>
          </a:xfrm>
          <a:prstGeom prst="rect">
            <a:avLst/>
          </a:prstGeom>
        </p:spPr>
      </p:pic>
    </p:spTree>
    <p:extLst>
      <p:ext uri="{BB962C8B-B14F-4D97-AF65-F5344CB8AC3E}">
        <p14:creationId xmlns:p14="http://schemas.microsoft.com/office/powerpoint/2010/main" val="3186924727"/>
      </p:ext>
    </p:extLst>
  </p:cSld>
  <p:clrMap bg1="lt1" tx1="dk1" bg2="lt2" tx2="dk2" accent1="accent1" accent2="accent2" accent3="accent3" accent4="accent4" accent5="accent5" accent6="accent6" hlink="hlink" folHlink="folHlink"/>
  <p:sldLayoutIdLst>
    <p:sldLayoutId id="2147483672" r:id="rId1"/>
    <p:sldLayoutId id="2147483662" r:id="rId2"/>
    <p:sldLayoutId id="2147483670" r:id="rId3"/>
  </p:sldLayoutIdLst>
  <p:timing>
    <p:tnLst>
      <p:par>
        <p:cTn id="1" dur="indefinite" restart="never" nodeType="tmRoot"/>
      </p:par>
    </p:tnLst>
  </p:timing>
  <p:txStyles>
    <p:titleStyle>
      <a:lvl1pPr algn="l" defTabSz="914400" rtl="0" eaLnBrk="1" latinLnBrk="0" hangingPunct="1">
        <a:spcBef>
          <a:spcPct val="0"/>
        </a:spcBef>
        <a:buNone/>
        <a:defRPr sz="2400" b="1" kern="1200">
          <a:solidFill>
            <a:schemeClr val="bg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400" kern="1200">
          <a:solidFill>
            <a:srgbClr val="024653"/>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rgbClr val="02465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rgbClr val="02465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nl/url?sa=i&amp;rct=j&amp;q=&amp;esrc=s&amp;source=images&amp;cd=&amp;cad=rja&amp;uact=8&amp;ved=0CAcQjRw&amp;url=http://www.magentazorg.nl/wonen-met-zorg/locaties/lauwershof/&amp;ei=DCx3VcPyEsWvUYLxgKAJ&amp;psig=AFQjCNH-tEiq6WK9qTxaxko_unRIvTh8BQ&amp;ust=143395980576165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nl/url?sa=i&amp;rct=j&amp;q=&amp;esrc=s&amp;source=images&amp;cd=&amp;cad=rja&amp;uact=8&amp;ved=0CAcQjRw&amp;url=http://regenboog-wingerd.yurls.net/nl/page/895242&amp;ei=CC13VaOBBYPqUsj7gMgM&amp;psig=AFQjCNHdyEaQbt213T4WvonUMVs9Ukfnmg&amp;ust=143396005776214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inhoud 1"/>
          <p:cNvSpPr>
            <a:spLocks noGrp="1"/>
          </p:cNvSpPr>
          <p:nvPr>
            <p:ph idx="1"/>
          </p:nvPr>
        </p:nvSpPr>
        <p:spPr>
          <a:xfrm>
            <a:off x="879475" y="1350963"/>
            <a:ext cx="7005638" cy="638175"/>
          </a:xfrm>
        </p:spPr>
        <p:txBody>
          <a:bodyPr/>
          <a:lstStyle/>
          <a:p>
            <a:pPr eaLnBrk="1" hangingPunct="1"/>
            <a:r>
              <a:rPr lang="nl-NL" dirty="0" smtClean="0"/>
              <a:t>FDV 3</a:t>
            </a:r>
          </a:p>
        </p:txBody>
      </p:sp>
      <p:sp>
        <p:nvSpPr>
          <p:cNvPr id="3075" name="Tijdelijke aanduiding voor inhoud 2"/>
          <p:cNvSpPr>
            <a:spLocks noGrp="1"/>
          </p:cNvSpPr>
          <p:nvPr>
            <p:ph idx="10"/>
          </p:nvPr>
        </p:nvSpPr>
        <p:spPr>
          <a:xfrm>
            <a:off x="879475" y="2060575"/>
            <a:ext cx="8517061" cy="493713"/>
          </a:xfrm>
        </p:spPr>
        <p:txBody>
          <a:bodyPr/>
          <a:lstStyle/>
          <a:p>
            <a:pPr eaLnBrk="1" hangingPunct="1"/>
            <a:r>
              <a:rPr lang="nl-NL" dirty="0" smtClean="0"/>
              <a:t>Gastheer/gastvrouw in de catering</a:t>
            </a:r>
          </a:p>
          <a:p>
            <a:pPr eaLnBrk="1" hangingPunct="1"/>
            <a:r>
              <a:rPr lang="nl-NL" dirty="0" smtClean="0"/>
              <a:t>Hoofdstuk 3: Het belang van goed eten </a:t>
            </a:r>
          </a:p>
          <a:p>
            <a:pPr eaLnBrk="1" hangingPunct="1">
              <a:tabLst>
                <a:tab pos="2243138" algn="l"/>
              </a:tabLst>
            </a:pPr>
            <a:r>
              <a:rPr lang="nl-NL" dirty="0"/>
              <a:t>	</a:t>
            </a:r>
            <a:r>
              <a:rPr lang="nl-NL" dirty="0" smtClean="0"/>
              <a:t>en drinken</a:t>
            </a:r>
          </a:p>
        </p:txBody>
      </p:sp>
      <p:sp>
        <p:nvSpPr>
          <p:cNvPr id="3076" name="Tijdelijke aanduiding voor inhoud 3"/>
          <p:cNvSpPr>
            <a:spLocks noGrp="1"/>
          </p:cNvSpPr>
          <p:nvPr>
            <p:ph idx="11"/>
          </p:nvPr>
        </p:nvSpPr>
        <p:spPr>
          <a:xfrm>
            <a:off x="899592" y="3933056"/>
            <a:ext cx="7005638" cy="638175"/>
          </a:xfrm>
        </p:spPr>
        <p:txBody>
          <a:bodyPr/>
          <a:lstStyle/>
          <a:p>
            <a:pPr eaLnBrk="1" hangingPunct="1"/>
            <a:r>
              <a:rPr lang="nl-NL" dirty="0" smtClean="0"/>
              <a:t>M. Vos</a:t>
            </a:r>
          </a:p>
          <a:p>
            <a:pPr eaLnBrk="1" hangingPunct="1"/>
            <a:endParaRPr lang="nl-NL" dirty="0" smtClean="0"/>
          </a:p>
        </p:txBody>
      </p:sp>
    </p:spTree>
    <p:extLst>
      <p:ext uri="{BB962C8B-B14F-4D97-AF65-F5344CB8AC3E}">
        <p14:creationId xmlns:p14="http://schemas.microsoft.com/office/powerpoint/2010/main" val="2592155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3:  Het belang van goed eten en drinken</a:t>
            </a:r>
            <a:br>
              <a:rPr lang="nl-NL" dirty="0" smtClean="0"/>
            </a:br>
            <a:endParaRPr lang="nl-NL" dirty="0" smtClean="0"/>
          </a:p>
        </p:txBody>
      </p:sp>
      <p:sp>
        <p:nvSpPr>
          <p:cNvPr id="4099" name="Tijdelijke aanduiding voor inhoud 4"/>
          <p:cNvSpPr>
            <a:spLocks noGrp="1"/>
          </p:cNvSpPr>
          <p:nvPr>
            <p:ph idx="1"/>
          </p:nvPr>
        </p:nvSpPr>
        <p:spPr/>
        <p:txBody>
          <a:bodyPr/>
          <a:lstStyle/>
          <a:p>
            <a:pPr eaLnBrk="1" hangingPunct="1">
              <a:buFont typeface="Arial" charset="0"/>
              <a:buNone/>
            </a:pPr>
            <a:r>
              <a:rPr lang="nl-NL" b="1" dirty="0" smtClean="0"/>
              <a:t>3.5. Wat is gezond?</a:t>
            </a:r>
          </a:p>
          <a:p>
            <a:pPr marL="285750" indent="-285750" eaLnBrk="1" hangingPunct="1">
              <a:buFont typeface="Arial" panose="020B0604020202020204" pitchFamily="34" charset="0"/>
              <a:buChar char="•"/>
            </a:pPr>
            <a:endParaRPr lang="nl-NL" sz="1800" b="1" dirty="0" smtClean="0"/>
          </a:p>
          <a:p>
            <a:pPr marL="285750" indent="-285750" eaLnBrk="1" hangingPunct="1">
              <a:buFont typeface="Arial" panose="020B0604020202020204" pitchFamily="34" charset="0"/>
              <a:buChar char="•"/>
            </a:pPr>
            <a:r>
              <a:rPr lang="nl-NL" sz="1800" dirty="0" smtClean="0"/>
              <a:t>In </a:t>
            </a:r>
            <a:r>
              <a:rPr lang="nl-NL" sz="1800" b="1" dirty="0" smtClean="0"/>
              <a:t>volwaardige</a:t>
            </a:r>
            <a:r>
              <a:rPr lang="nl-NL" sz="1800" dirty="0" smtClean="0"/>
              <a:t> voedingsmiddelen zitten veel voedingsstoffen. </a:t>
            </a:r>
          </a:p>
          <a:p>
            <a:pPr marL="285750" indent="-285750" eaLnBrk="1" hangingPunct="1">
              <a:buFont typeface="Arial" panose="020B0604020202020204" pitchFamily="34" charset="0"/>
              <a:buChar char="•"/>
            </a:pPr>
            <a:r>
              <a:rPr lang="nl-NL" sz="1800" b="1" dirty="0" smtClean="0"/>
              <a:t>Variatie</a:t>
            </a:r>
            <a:r>
              <a:rPr lang="nl-NL" sz="1800" dirty="0" smtClean="0"/>
              <a:t> is belangrijk, in ieder voedingsmiddel zitten weer andere belangrijke voedingsstoffen. </a:t>
            </a:r>
          </a:p>
          <a:p>
            <a:pPr eaLnBrk="1" hangingPunct="1"/>
            <a:endParaRPr lang="nl-NL" dirty="0" smtClean="0"/>
          </a:p>
          <a:p>
            <a:pPr eaLnBrk="1" hangingPunct="1">
              <a:buNone/>
            </a:pPr>
            <a:r>
              <a:rPr lang="nl-NL" i="1" dirty="0" smtClean="0"/>
              <a:t>                            </a:t>
            </a:r>
            <a:endParaRPr lang="nl-NL" dirty="0" smtClean="0"/>
          </a:p>
        </p:txBody>
      </p:sp>
      <p:pic>
        <p:nvPicPr>
          <p:cNvPr id="5" name="Picture 2" descr="http://www.dutchspecials.nl/wp-content/uploads/2014/02/Alle-producten.jpg"/>
          <p:cNvPicPr>
            <a:picLocks noChangeAspect="1" noChangeArrowheads="1"/>
          </p:cNvPicPr>
          <p:nvPr/>
        </p:nvPicPr>
        <p:blipFill>
          <a:blip r:embed="rId2" cstate="print"/>
          <a:srcRect/>
          <a:stretch>
            <a:fillRect/>
          </a:stretch>
        </p:blipFill>
        <p:spPr bwMode="auto">
          <a:xfrm>
            <a:off x="611560" y="3389530"/>
            <a:ext cx="3714800" cy="2471379"/>
          </a:xfrm>
          <a:prstGeom prst="rect">
            <a:avLst/>
          </a:prstGeom>
          <a:noFill/>
        </p:spPr>
      </p:pic>
    </p:spTree>
    <p:extLst>
      <p:ext uri="{BB962C8B-B14F-4D97-AF65-F5344CB8AC3E}">
        <p14:creationId xmlns:p14="http://schemas.microsoft.com/office/powerpoint/2010/main" val="497661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3:  Het belang van goed eten en drinken</a:t>
            </a:r>
            <a:br>
              <a:rPr lang="nl-NL" dirty="0" smtClean="0"/>
            </a:br>
            <a:endParaRPr lang="nl-NL" dirty="0" smtClean="0"/>
          </a:p>
        </p:txBody>
      </p:sp>
      <p:sp>
        <p:nvSpPr>
          <p:cNvPr id="4099" name="Tijdelijke aanduiding voor inhoud 4"/>
          <p:cNvSpPr>
            <a:spLocks noGrp="1"/>
          </p:cNvSpPr>
          <p:nvPr>
            <p:ph idx="1"/>
          </p:nvPr>
        </p:nvSpPr>
        <p:spPr/>
        <p:txBody>
          <a:bodyPr>
            <a:normAutofit/>
          </a:bodyPr>
          <a:lstStyle/>
          <a:p>
            <a:pPr eaLnBrk="1" hangingPunct="1">
              <a:buFont typeface="Arial" charset="0"/>
              <a:buNone/>
            </a:pPr>
            <a:r>
              <a:rPr lang="nl-NL" b="1" dirty="0" smtClean="0"/>
              <a:t>3.6. Een goede vochtbalans</a:t>
            </a:r>
          </a:p>
          <a:p>
            <a:pPr eaLnBrk="1" hangingPunct="1">
              <a:buFont typeface="Arial" charset="0"/>
              <a:buNone/>
            </a:pPr>
            <a:endParaRPr lang="nl-NL" sz="1800" b="1" dirty="0" smtClean="0"/>
          </a:p>
          <a:p>
            <a:pPr marL="285750" indent="-285750" eaLnBrk="1" hangingPunct="1">
              <a:buFont typeface="Arial" panose="020B0604020202020204" pitchFamily="34" charset="0"/>
              <a:buChar char="•"/>
            </a:pPr>
            <a:r>
              <a:rPr lang="nl-NL" sz="1800" b="1" dirty="0" smtClean="0"/>
              <a:t>Waarom is water zo belangrijk? Het zorgt ervoor dat……. </a:t>
            </a:r>
            <a:endParaRPr lang="nl-NL" sz="1800" dirty="0" smtClean="0"/>
          </a:p>
          <a:p>
            <a:pPr marL="719138" indent="-447675" eaLnBrk="1" hangingPunct="1">
              <a:buFont typeface="Arial" panose="020B0604020202020204" pitchFamily="34" charset="0"/>
              <a:buChar char="•"/>
            </a:pPr>
            <a:r>
              <a:rPr lang="nl-NL" sz="1800" dirty="0" smtClean="0"/>
              <a:t>Alle stoffen in je lichaam getransporteerd kunnen worden </a:t>
            </a:r>
            <a:br>
              <a:rPr lang="nl-NL" sz="1800" dirty="0" smtClean="0"/>
            </a:br>
            <a:r>
              <a:rPr lang="nl-NL" sz="1800" dirty="0" smtClean="0"/>
              <a:t>(bloed)</a:t>
            </a:r>
          </a:p>
          <a:p>
            <a:pPr marL="719138" indent="-447675" eaLnBrk="1" hangingPunct="1">
              <a:buFont typeface="Arial" panose="020B0604020202020204" pitchFamily="34" charset="0"/>
              <a:buChar char="•"/>
            </a:pPr>
            <a:r>
              <a:rPr lang="nl-NL" sz="1800" dirty="0" smtClean="0"/>
              <a:t>Overbodige stoffen afgevoerd worden (urine)</a:t>
            </a:r>
          </a:p>
          <a:p>
            <a:pPr marL="719138" indent="-447675" eaLnBrk="1" hangingPunct="1">
              <a:buFont typeface="Arial" panose="020B0604020202020204" pitchFamily="34" charset="0"/>
              <a:buChar char="•"/>
            </a:pPr>
            <a:r>
              <a:rPr lang="nl-NL" sz="1800" dirty="0" smtClean="0"/>
              <a:t>Je darmen hun werk goed doen</a:t>
            </a:r>
          </a:p>
          <a:p>
            <a:pPr marL="719138" indent="-447675" eaLnBrk="1" hangingPunct="1">
              <a:buFont typeface="Arial" panose="020B0604020202020204" pitchFamily="34" charset="0"/>
              <a:buChar char="•"/>
            </a:pPr>
            <a:r>
              <a:rPr lang="nl-NL" sz="1800" dirty="0" smtClean="0"/>
              <a:t>Je goed kunt zien</a:t>
            </a:r>
          </a:p>
          <a:p>
            <a:pPr marL="719138" indent="-447675" eaLnBrk="1" hangingPunct="1">
              <a:buFont typeface="Arial" panose="020B0604020202020204" pitchFamily="34" charset="0"/>
              <a:buChar char="•"/>
            </a:pPr>
            <a:r>
              <a:rPr lang="nl-NL" sz="1800" dirty="0" smtClean="0"/>
              <a:t>Je lichaamstemperatuur netjes geregeld wordt</a:t>
            </a:r>
          </a:p>
          <a:p>
            <a:pPr marL="719138" indent="-447675" eaLnBrk="1" hangingPunct="1">
              <a:buFont typeface="Arial" panose="020B0604020202020204" pitchFamily="34" charset="0"/>
              <a:buChar char="•"/>
            </a:pPr>
            <a:r>
              <a:rPr lang="nl-NL" sz="1800" dirty="0" smtClean="0"/>
              <a:t>Al je stofwisselingsprocessen goed verlopen</a:t>
            </a:r>
          </a:p>
          <a:p>
            <a:pPr marL="719138" indent="-447675" eaLnBrk="1" hangingPunct="1">
              <a:buFont typeface="Arial" panose="020B0604020202020204" pitchFamily="34" charset="0"/>
              <a:buChar char="•"/>
            </a:pPr>
            <a:r>
              <a:rPr lang="nl-NL" sz="1800" dirty="0" err="1" smtClean="0"/>
              <a:t>Etc</a:t>
            </a:r>
            <a:endParaRPr lang="nl-NL" sz="1800" dirty="0" smtClean="0"/>
          </a:p>
        </p:txBody>
      </p:sp>
      <p:pic>
        <p:nvPicPr>
          <p:cNvPr id="2" name="Picture 2" descr="http://cafeupgrade.com/wp-content/uploads/waterMain.jpg"/>
          <p:cNvPicPr>
            <a:picLocks noChangeAspect="1" noChangeArrowheads="1"/>
          </p:cNvPicPr>
          <p:nvPr/>
        </p:nvPicPr>
        <p:blipFill>
          <a:blip r:embed="rId2" cstate="print"/>
          <a:srcRect/>
          <a:stretch>
            <a:fillRect/>
          </a:stretch>
        </p:blipFill>
        <p:spPr bwMode="auto">
          <a:xfrm>
            <a:off x="6681926" y="2060848"/>
            <a:ext cx="1974516" cy="3252862"/>
          </a:xfrm>
          <a:prstGeom prst="rect">
            <a:avLst/>
          </a:prstGeom>
          <a:noFill/>
        </p:spPr>
      </p:pic>
    </p:spTree>
    <p:extLst>
      <p:ext uri="{BB962C8B-B14F-4D97-AF65-F5344CB8AC3E}">
        <p14:creationId xmlns:p14="http://schemas.microsoft.com/office/powerpoint/2010/main" val="954627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4:  Het belang van goed eten en drinken</a:t>
            </a:r>
            <a:br>
              <a:rPr lang="nl-NL" dirty="0" smtClean="0"/>
            </a:br>
            <a:endParaRPr lang="nl-NL" dirty="0" smtClean="0"/>
          </a:p>
        </p:txBody>
      </p:sp>
      <p:sp>
        <p:nvSpPr>
          <p:cNvPr id="4099" name="Tijdelijke aanduiding voor inhoud 4"/>
          <p:cNvSpPr>
            <a:spLocks noGrp="1"/>
          </p:cNvSpPr>
          <p:nvPr>
            <p:ph idx="1"/>
          </p:nvPr>
        </p:nvSpPr>
        <p:spPr/>
        <p:txBody>
          <a:bodyPr>
            <a:normAutofit/>
          </a:bodyPr>
          <a:lstStyle/>
          <a:p>
            <a:pPr eaLnBrk="1" hangingPunct="1">
              <a:buFont typeface="Arial" charset="0"/>
              <a:buNone/>
            </a:pPr>
            <a:r>
              <a:rPr lang="nl-NL" b="1" dirty="0" smtClean="0"/>
              <a:t>4.6. Een goede vochtbalans</a:t>
            </a:r>
          </a:p>
          <a:p>
            <a:pPr marL="285750" indent="-285750" eaLnBrk="1" hangingPunct="1">
              <a:buFont typeface="Arial" panose="020B0604020202020204" pitchFamily="34" charset="0"/>
              <a:buChar char="•"/>
            </a:pPr>
            <a:endParaRPr lang="nl-NL" sz="1800" dirty="0" smtClean="0"/>
          </a:p>
          <a:p>
            <a:pPr marL="285750" indent="-285750" eaLnBrk="1" hangingPunct="1">
              <a:buFont typeface="Arial" panose="020B0604020202020204" pitchFamily="34" charset="0"/>
              <a:buChar char="•"/>
            </a:pPr>
            <a:r>
              <a:rPr lang="nl-NL" sz="1800" dirty="0" smtClean="0"/>
              <a:t>Via urine, zweten, ontlasting en uitademen verlaat vocht </a:t>
            </a:r>
            <a:br>
              <a:rPr lang="nl-NL" sz="1800" dirty="0" smtClean="0"/>
            </a:br>
            <a:r>
              <a:rPr lang="nl-NL" sz="1800" dirty="0" smtClean="0"/>
              <a:t>het lichaam.  </a:t>
            </a:r>
          </a:p>
          <a:p>
            <a:pPr marL="285750" indent="-285750" eaLnBrk="1" hangingPunct="1">
              <a:buFont typeface="Arial" panose="020B0604020202020204" pitchFamily="34" charset="0"/>
              <a:buChar char="•"/>
            </a:pPr>
            <a:r>
              <a:rPr lang="nl-NL" sz="1800" dirty="0" smtClean="0"/>
              <a:t>Dat is ongeveer 2,5 liter onder normale omstandigheden.</a:t>
            </a:r>
          </a:p>
          <a:p>
            <a:pPr marL="285750" indent="-285750" eaLnBrk="1" hangingPunct="1">
              <a:buFont typeface="Arial" panose="020B0604020202020204" pitchFamily="34" charset="0"/>
              <a:buChar char="•"/>
            </a:pPr>
            <a:r>
              <a:rPr lang="nl-NL" sz="1800" dirty="0" smtClean="0"/>
              <a:t>Dus moet je dat ook weer aanvullen:</a:t>
            </a:r>
          </a:p>
          <a:p>
            <a:pPr marL="719138" indent="-447675" eaLnBrk="1" hangingPunct="1">
              <a:buFont typeface="Arial" panose="020B0604020202020204" pitchFamily="34" charset="0"/>
              <a:buChar char="•"/>
            </a:pPr>
            <a:r>
              <a:rPr lang="nl-NL" sz="1800" dirty="0" smtClean="0"/>
              <a:t>Verbranding van stoffen in je lichaam (automatisch)</a:t>
            </a:r>
          </a:p>
          <a:p>
            <a:pPr marL="719138" indent="-447675" eaLnBrk="1" hangingPunct="1">
              <a:buFont typeface="Arial" panose="020B0604020202020204" pitchFamily="34" charset="0"/>
              <a:buChar char="•"/>
            </a:pPr>
            <a:r>
              <a:rPr lang="nl-NL" sz="1800" dirty="0" smtClean="0"/>
              <a:t>Eten</a:t>
            </a:r>
          </a:p>
          <a:p>
            <a:pPr marL="719138" indent="-447675" eaLnBrk="1" hangingPunct="1">
              <a:buFont typeface="Arial" panose="020B0604020202020204" pitchFamily="34" charset="0"/>
              <a:buChar char="•"/>
            </a:pPr>
            <a:r>
              <a:rPr lang="nl-NL" sz="1800" dirty="0" smtClean="0"/>
              <a:t>Drinken </a:t>
            </a:r>
          </a:p>
          <a:p>
            <a:pPr marL="285750" indent="-285750" eaLnBrk="1" hangingPunct="1">
              <a:buFont typeface="Arial" panose="020B0604020202020204" pitchFamily="34" charset="0"/>
              <a:buChar char="•"/>
            </a:pPr>
            <a:endParaRPr lang="nl-NL" sz="1800" dirty="0" smtClean="0"/>
          </a:p>
          <a:p>
            <a:pPr marL="285750" indent="-285750" eaLnBrk="1" hangingPunct="1">
              <a:buFont typeface="Arial" panose="020B0604020202020204" pitchFamily="34" charset="0"/>
              <a:buChar char="•"/>
            </a:pPr>
            <a:r>
              <a:rPr lang="nl-NL" sz="1800" dirty="0" smtClean="0"/>
              <a:t>Dat betekent voor een volwassene dagelijks zeker 1,5 liter vocht binnenkrijgen! </a:t>
            </a:r>
          </a:p>
          <a:p>
            <a:pPr eaLnBrk="1" hangingPunct="1"/>
            <a:endParaRPr lang="nl-NL" sz="1800" dirty="0" smtClean="0"/>
          </a:p>
        </p:txBody>
      </p:sp>
      <p:pic>
        <p:nvPicPr>
          <p:cNvPr id="15362" name="Picture 2" descr="http://www.asz.nl/images/uploads/cms_visual_2020.jpg"/>
          <p:cNvPicPr>
            <a:picLocks noChangeAspect="1" noChangeArrowheads="1"/>
          </p:cNvPicPr>
          <p:nvPr/>
        </p:nvPicPr>
        <p:blipFill>
          <a:blip r:embed="rId2" cstate="print"/>
          <a:srcRect/>
          <a:stretch>
            <a:fillRect/>
          </a:stretch>
        </p:blipFill>
        <p:spPr bwMode="auto">
          <a:xfrm>
            <a:off x="6300192" y="1772816"/>
            <a:ext cx="2552957" cy="2100734"/>
          </a:xfrm>
          <a:prstGeom prst="rect">
            <a:avLst/>
          </a:prstGeom>
          <a:noFill/>
        </p:spPr>
      </p:pic>
    </p:spTree>
    <p:extLst>
      <p:ext uri="{BB962C8B-B14F-4D97-AF65-F5344CB8AC3E}">
        <p14:creationId xmlns:p14="http://schemas.microsoft.com/office/powerpoint/2010/main" val="116486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3:  Het belang van goed eten en drinken</a:t>
            </a:r>
            <a:br>
              <a:rPr lang="nl-NL" dirty="0" smtClean="0"/>
            </a:br>
            <a:endParaRPr lang="nl-NL" dirty="0" smtClean="0"/>
          </a:p>
        </p:txBody>
      </p:sp>
      <p:sp>
        <p:nvSpPr>
          <p:cNvPr id="4099" name="Tijdelijke aanduiding voor inhoud 4"/>
          <p:cNvSpPr>
            <a:spLocks noGrp="1"/>
          </p:cNvSpPr>
          <p:nvPr>
            <p:ph idx="1"/>
          </p:nvPr>
        </p:nvSpPr>
        <p:spPr/>
        <p:txBody>
          <a:bodyPr>
            <a:normAutofit/>
          </a:bodyPr>
          <a:lstStyle/>
          <a:p>
            <a:pPr eaLnBrk="1" hangingPunct="1">
              <a:buFont typeface="Arial" charset="0"/>
              <a:buNone/>
            </a:pPr>
            <a:r>
              <a:rPr lang="nl-NL" b="1" dirty="0" smtClean="0"/>
              <a:t>3.6. Een goede vochtbalans</a:t>
            </a:r>
          </a:p>
          <a:p>
            <a:pPr eaLnBrk="1" hangingPunct="1">
              <a:buNone/>
            </a:pPr>
            <a:endParaRPr lang="nl-NL" sz="1800" dirty="0" smtClean="0"/>
          </a:p>
          <a:p>
            <a:pPr marL="285750" indent="-285750" eaLnBrk="1" hangingPunct="1">
              <a:buFont typeface="Arial" panose="020B0604020202020204" pitchFamily="34" charset="0"/>
              <a:buChar char="•"/>
            </a:pPr>
            <a:r>
              <a:rPr lang="nl-NL" sz="1800" dirty="0" smtClean="0"/>
              <a:t>Sommige mensen hebben meer nodig dan anderen </a:t>
            </a:r>
            <a:br>
              <a:rPr lang="nl-NL" sz="1800" dirty="0" smtClean="0"/>
            </a:br>
            <a:r>
              <a:rPr lang="nl-NL" sz="1800" dirty="0" smtClean="0"/>
              <a:t>omdat ze veel vocht verliezen (bij extreme </a:t>
            </a:r>
            <a:br>
              <a:rPr lang="nl-NL" sz="1800" dirty="0" smtClean="0"/>
            </a:br>
            <a:r>
              <a:rPr lang="nl-NL" sz="1800" dirty="0" smtClean="0"/>
              <a:t>inspanning , ziekte, koorts, diarree, braken </a:t>
            </a:r>
            <a:r>
              <a:rPr lang="nl-NL" sz="1800" dirty="0" err="1" smtClean="0"/>
              <a:t>etc</a:t>
            </a:r>
            <a:r>
              <a:rPr lang="nl-NL" sz="1800" dirty="0" smtClean="0"/>
              <a:t>).</a:t>
            </a:r>
          </a:p>
          <a:p>
            <a:pPr marL="285750" indent="-285750" eaLnBrk="1" hangingPunct="1">
              <a:buFont typeface="Arial" panose="020B0604020202020204" pitchFamily="34" charset="0"/>
              <a:buChar char="•"/>
            </a:pPr>
            <a:r>
              <a:rPr lang="nl-NL" sz="1800" dirty="0" smtClean="0"/>
              <a:t>Grote mensen hebben meer water nodig dan kleine </a:t>
            </a:r>
            <a:br>
              <a:rPr lang="nl-NL" sz="1800" dirty="0" smtClean="0"/>
            </a:br>
            <a:r>
              <a:rPr lang="nl-NL" sz="1800" dirty="0" smtClean="0"/>
              <a:t>mensen.</a:t>
            </a:r>
          </a:p>
          <a:p>
            <a:pPr marL="285750" indent="-285750" eaLnBrk="1" hangingPunct="1">
              <a:buFont typeface="Arial" panose="020B0604020202020204" pitchFamily="34" charset="0"/>
              <a:buChar char="•"/>
            </a:pPr>
            <a:r>
              <a:rPr lang="nl-NL" sz="1800" dirty="0" smtClean="0"/>
              <a:t>Mensen die roken, (erg) zout eten of veel alcohol </a:t>
            </a:r>
            <a:br>
              <a:rPr lang="nl-NL" sz="1800" dirty="0" smtClean="0"/>
            </a:br>
            <a:r>
              <a:rPr lang="nl-NL" sz="1800" dirty="0" smtClean="0"/>
              <a:t>gebruiken hebben meer nodig. </a:t>
            </a:r>
          </a:p>
          <a:p>
            <a:pPr marL="285750" indent="-285750" eaLnBrk="1" hangingPunct="1">
              <a:buFont typeface="Arial" panose="020B0604020202020204" pitchFamily="34" charset="0"/>
              <a:buChar char="•"/>
            </a:pPr>
            <a:r>
              <a:rPr lang="nl-NL" sz="1800" dirty="0" smtClean="0"/>
              <a:t>‘s Nachts verlies je veel vocht, dus ‘s morgens moet het aangevuld worden. </a:t>
            </a:r>
          </a:p>
          <a:p>
            <a:pPr marL="285750" indent="-285750" eaLnBrk="1" hangingPunct="1">
              <a:buFont typeface="Arial" panose="020B0604020202020204" pitchFamily="34" charset="0"/>
              <a:buChar char="•"/>
            </a:pPr>
            <a:r>
              <a:rPr lang="nl-NL" sz="1800" dirty="0" smtClean="0"/>
              <a:t>Vochtbehoefte is ook hoger bij zwangere vrouwen en vrouwen die borstvoeding geven. </a:t>
            </a:r>
          </a:p>
          <a:p>
            <a:pPr eaLnBrk="1" hangingPunct="1">
              <a:buNone/>
            </a:pPr>
            <a:endParaRPr lang="nl-NL" sz="1800" dirty="0" smtClean="0"/>
          </a:p>
        </p:txBody>
      </p:sp>
      <p:pic>
        <p:nvPicPr>
          <p:cNvPr id="14338" name="Picture 2" descr="http://wallfoy.com/wp-content/uploads/2014/05/cartoon-elephant-spraying-water.jpg"/>
          <p:cNvPicPr>
            <a:picLocks noChangeAspect="1" noChangeArrowheads="1"/>
          </p:cNvPicPr>
          <p:nvPr/>
        </p:nvPicPr>
        <p:blipFill>
          <a:blip r:embed="rId2" cstate="print"/>
          <a:srcRect/>
          <a:stretch>
            <a:fillRect/>
          </a:stretch>
        </p:blipFill>
        <p:spPr bwMode="auto">
          <a:xfrm>
            <a:off x="5849308" y="1340768"/>
            <a:ext cx="2683132" cy="2592288"/>
          </a:xfrm>
          <a:prstGeom prst="rect">
            <a:avLst/>
          </a:prstGeom>
          <a:noFill/>
        </p:spPr>
      </p:pic>
    </p:spTree>
    <p:extLst>
      <p:ext uri="{BB962C8B-B14F-4D97-AF65-F5344CB8AC3E}">
        <p14:creationId xmlns:p14="http://schemas.microsoft.com/office/powerpoint/2010/main" val="3067204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3:  Het belang van goed eten en drinken</a:t>
            </a:r>
            <a:br>
              <a:rPr lang="nl-NL" dirty="0" smtClean="0"/>
            </a:br>
            <a:endParaRPr lang="nl-NL" dirty="0" smtClean="0"/>
          </a:p>
        </p:txBody>
      </p:sp>
      <p:sp>
        <p:nvSpPr>
          <p:cNvPr id="4099" name="Tijdelijke aanduiding voor inhoud 4"/>
          <p:cNvSpPr>
            <a:spLocks noGrp="1"/>
          </p:cNvSpPr>
          <p:nvPr>
            <p:ph idx="1"/>
          </p:nvPr>
        </p:nvSpPr>
        <p:spPr/>
        <p:txBody>
          <a:bodyPr>
            <a:normAutofit fontScale="92500" lnSpcReduction="10000"/>
          </a:bodyPr>
          <a:lstStyle/>
          <a:p>
            <a:pPr eaLnBrk="1" hangingPunct="1">
              <a:buFont typeface="Arial" charset="0"/>
              <a:buNone/>
            </a:pPr>
            <a:r>
              <a:rPr lang="nl-NL" sz="2600" b="1" dirty="0" smtClean="0"/>
              <a:t>3.6. Een goede vochtbalans</a:t>
            </a:r>
          </a:p>
          <a:p>
            <a:pPr eaLnBrk="1" hangingPunct="1">
              <a:buNone/>
            </a:pPr>
            <a:endParaRPr lang="nl-NL" sz="1900" dirty="0" smtClean="0"/>
          </a:p>
          <a:p>
            <a:pPr eaLnBrk="1" hangingPunct="1"/>
            <a:r>
              <a:rPr lang="nl-NL" sz="1900" dirty="0" smtClean="0"/>
              <a:t>Dit gebeurt er bij een </a:t>
            </a:r>
            <a:r>
              <a:rPr lang="nl-NL" sz="1900" b="1" dirty="0" smtClean="0"/>
              <a:t>vochttekort</a:t>
            </a:r>
            <a:r>
              <a:rPr lang="nl-NL" sz="1900" dirty="0" smtClean="0"/>
              <a:t> in het lichaam:</a:t>
            </a:r>
          </a:p>
          <a:p>
            <a:pPr marL="355600" lvl="1" indent="-355600" eaLnBrk="1" hangingPunct="1">
              <a:buAutoNum type="arabicPeriod"/>
            </a:pPr>
            <a:r>
              <a:rPr lang="nl-NL" sz="1900" dirty="0" smtClean="0"/>
              <a:t>Je krijgt dorst</a:t>
            </a:r>
          </a:p>
          <a:p>
            <a:pPr marL="355600" lvl="1" indent="-355600" eaLnBrk="1" hangingPunct="1">
              <a:buAutoNum type="arabicPeriod"/>
            </a:pPr>
            <a:r>
              <a:rPr lang="nl-NL" sz="1900" dirty="0" smtClean="0"/>
              <a:t>Hormonen worden aangemaakt zodat lichaam meer vocht vasthoudt </a:t>
            </a:r>
          </a:p>
          <a:p>
            <a:pPr marL="355600" lvl="1" indent="-355600" eaLnBrk="1" hangingPunct="1">
              <a:buNone/>
            </a:pPr>
            <a:r>
              <a:rPr lang="nl-NL" sz="1900" dirty="0" smtClean="0"/>
              <a:t>	(urine en ontlasting worden ingedikt)</a:t>
            </a:r>
          </a:p>
          <a:p>
            <a:pPr eaLnBrk="1" hangingPunct="1"/>
            <a:endParaRPr lang="nl-NL" sz="1900" dirty="0" smtClean="0"/>
          </a:p>
          <a:p>
            <a:pPr eaLnBrk="1" hangingPunct="1">
              <a:buNone/>
            </a:pPr>
            <a:r>
              <a:rPr lang="nl-NL" sz="1900" dirty="0" smtClean="0"/>
              <a:t>Als het tekort niet wordt opgeheven treden </a:t>
            </a:r>
            <a:r>
              <a:rPr lang="nl-NL" sz="1900" b="1" dirty="0" smtClean="0"/>
              <a:t>uitdrogingsverschijnselen</a:t>
            </a:r>
            <a:r>
              <a:rPr lang="nl-NL" sz="1900" dirty="0" smtClean="0"/>
              <a:t> op:</a:t>
            </a:r>
          </a:p>
          <a:p>
            <a:pPr marL="342900" indent="-342900" eaLnBrk="1" hangingPunct="1">
              <a:buFont typeface="Arial" panose="020B0604020202020204" pitchFamily="34" charset="0"/>
              <a:buChar char="•"/>
            </a:pPr>
            <a:r>
              <a:rPr lang="nl-NL" sz="1900" dirty="0" smtClean="0"/>
              <a:t>Lusteloosheid, sufheid, inactiviteit</a:t>
            </a:r>
          </a:p>
          <a:p>
            <a:pPr marL="342900" indent="-342900" eaLnBrk="1" hangingPunct="1">
              <a:buFont typeface="Arial" panose="020B0604020202020204" pitchFamily="34" charset="0"/>
              <a:buChar char="•"/>
            </a:pPr>
            <a:r>
              <a:rPr lang="nl-NL" sz="1900" dirty="0" smtClean="0"/>
              <a:t>Gebrek aan eetlust</a:t>
            </a:r>
          </a:p>
          <a:p>
            <a:pPr marL="342900" indent="-342900" eaLnBrk="1" hangingPunct="1">
              <a:buFont typeface="Arial" panose="020B0604020202020204" pitchFamily="34" charset="0"/>
              <a:buChar char="•"/>
            </a:pPr>
            <a:r>
              <a:rPr lang="nl-NL" sz="1900" dirty="0" smtClean="0"/>
              <a:t>Urine wordt donkerder </a:t>
            </a:r>
          </a:p>
          <a:p>
            <a:pPr marL="342900" indent="-342900" eaLnBrk="1" hangingPunct="1">
              <a:buFont typeface="Arial" panose="020B0604020202020204" pitchFamily="34" charset="0"/>
              <a:buChar char="•"/>
            </a:pPr>
            <a:r>
              <a:rPr lang="nl-NL" sz="1900" dirty="0" smtClean="0"/>
              <a:t>Ontlasting wordt hard</a:t>
            </a:r>
          </a:p>
          <a:p>
            <a:pPr marL="342900" indent="-342900" eaLnBrk="1" hangingPunct="1">
              <a:buFont typeface="Arial" panose="020B0604020202020204" pitchFamily="34" charset="0"/>
              <a:buChar char="•"/>
            </a:pPr>
            <a:r>
              <a:rPr lang="nl-NL" sz="1900" dirty="0" smtClean="0"/>
              <a:t>Hoofdpijn, onrustig gevoel, </a:t>
            </a:r>
            <a:r>
              <a:rPr lang="nl-NL" sz="1900" dirty="0" err="1" smtClean="0"/>
              <a:t>etc</a:t>
            </a:r>
            <a:r>
              <a:rPr lang="nl-NL" sz="1900" dirty="0" smtClean="0"/>
              <a:t>………</a:t>
            </a:r>
          </a:p>
          <a:p>
            <a:pPr eaLnBrk="1" hangingPunct="1">
              <a:buNone/>
            </a:pPr>
            <a:r>
              <a:rPr lang="nl-NL" sz="1800" dirty="0" smtClean="0"/>
              <a:t>	</a:t>
            </a:r>
            <a:endParaRPr lang="nl-NL" dirty="0" smtClean="0"/>
          </a:p>
        </p:txBody>
      </p:sp>
    </p:spTree>
    <p:extLst>
      <p:ext uri="{BB962C8B-B14F-4D97-AF65-F5344CB8AC3E}">
        <p14:creationId xmlns:p14="http://schemas.microsoft.com/office/powerpoint/2010/main" val="3443899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3:  Het belang van goed eten en drinken</a:t>
            </a:r>
            <a:br>
              <a:rPr lang="nl-NL" dirty="0" smtClean="0"/>
            </a:br>
            <a:endParaRPr lang="nl-NL" dirty="0" smtClean="0"/>
          </a:p>
        </p:txBody>
      </p:sp>
      <p:sp>
        <p:nvSpPr>
          <p:cNvPr id="4099" name="Tijdelijke aanduiding voor inhoud 4"/>
          <p:cNvSpPr>
            <a:spLocks noGrp="1"/>
          </p:cNvSpPr>
          <p:nvPr>
            <p:ph idx="1"/>
          </p:nvPr>
        </p:nvSpPr>
        <p:spPr/>
        <p:txBody>
          <a:bodyPr>
            <a:normAutofit/>
          </a:bodyPr>
          <a:lstStyle/>
          <a:p>
            <a:pPr eaLnBrk="1" hangingPunct="1">
              <a:buFont typeface="Arial" charset="0"/>
              <a:buNone/>
            </a:pPr>
            <a:r>
              <a:rPr lang="nl-NL" b="1" dirty="0" smtClean="0"/>
              <a:t>3.1. Inleiding</a:t>
            </a:r>
          </a:p>
          <a:p>
            <a:pPr marL="342900" indent="-342900" eaLnBrk="1" hangingPunct="1">
              <a:buFont typeface="Arial" panose="020B0604020202020204" pitchFamily="34" charset="0"/>
              <a:buChar char="•"/>
            </a:pPr>
            <a:endParaRPr lang="nl-NL" sz="1800" b="1" dirty="0" smtClean="0"/>
          </a:p>
          <a:p>
            <a:pPr marL="285750" indent="-285750" eaLnBrk="1" hangingPunct="1">
              <a:buFont typeface="Arial" panose="020B0604020202020204" pitchFamily="34" charset="0"/>
              <a:buChar char="•"/>
            </a:pPr>
            <a:r>
              <a:rPr lang="nl-NL" sz="1800" dirty="0" smtClean="0"/>
              <a:t>Fysiologische functie</a:t>
            </a:r>
          </a:p>
          <a:p>
            <a:pPr marL="285750" indent="-285750" eaLnBrk="1" hangingPunct="1">
              <a:buFont typeface="Arial" panose="020B0604020202020204" pitchFamily="34" charset="0"/>
              <a:buChar char="•"/>
            </a:pPr>
            <a:r>
              <a:rPr lang="nl-NL" sz="1800" dirty="0" smtClean="0"/>
              <a:t>Gastronomische functie</a:t>
            </a:r>
          </a:p>
          <a:p>
            <a:pPr marL="285750" indent="-285750" eaLnBrk="1" hangingPunct="1">
              <a:buFont typeface="Arial" panose="020B0604020202020204" pitchFamily="34" charset="0"/>
              <a:buChar char="•"/>
            </a:pPr>
            <a:r>
              <a:rPr lang="nl-NL" sz="1800" dirty="0" smtClean="0"/>
              <a:t>Sociale functie</a:t>
            </a:r>
          </a:p>
          <a:p>
            <a:pPr marL="285750" indent="-285750" eaLnBrk="1" hangingPunct="1">
              <a:buFont typeface="Arial" panose="020B0604020202020204" pitchFamily="34" charset="0"/>
              <a:buChar char="•"/>
            </a:pPr>
            <a:r>
              <a:rPr lang="nl-NL" sz="1800" dirty="0" smtClean="0"/>
              <a:t>Wat is gezond?</a:t>
            </a:r>
          </a:p>
          <a:p>
            <a:pPr marL="285750" indent="-285750" eaLnBrk="1" hangingPunct="1">
              <a:buFont typeface="Arial" panose="020B0604020202020204" pitchFamily="34" charset="0"/>
              <a:buChar char="•"/>
            </a:pPr>
            <a:r>
              <a:rPr lang="nl-NL" sz="1800" dirty="0" smtClean="0"/>
              <a:t>Een goede vochtbalans</a:t>
            </a:r>
          </a:p>
        </p:txBody>
      </p:sp>
      <p:pic>
        <p:nvPicPr>
          <p:cNvPr id="6154" name="Picture 10" descr="https://harrietmessing.files.wordpress.com/2010/10/09-09-22-0423naarderheem.jpg"/>
          <p:cNvPicPr>
            <a:picLocks noChangeAspect="1" noChangeArrowheads="1"/>
          </p:cNvPicPr>
          <p:nvPr/>
        </p:nvPicPr>
        <p:blipFill>
          <a:blip r:embed="rId2" cstate="print"/>
          <a:srcRect/>
          <a:stretch>
            <a:fillRect/>
          </a:stretch>
        </p:blipFill>
        <p:spPr bwMode="auto">
          <a:xfrm>
            <a:off x="3491880" y="1484784"/>
            <a:ext cx="5112568" cy="3406957"/>
          </a:xfrm>
          <a:prstGeom prst="rect">
            <a:avLst/>
          </a:prstGeom>
          <a:noFill/>
        </p:spPr>
      </p:pic>
    </p:spTree>
    <p:extLst>
      <p:ext uri="{BB962C8B-B14F-4D97-AF65-F5344CB8AC3E}">
        <p14:creationId xmlns:p14="http://schemas.microsoft.com/office/powerpoint/2010/main" val="314798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3:  Het belang van goed eten en drinken</a:t>
            </a:r>
            <a:br>
              <a:rPr lang="nl-NL" dirty="0" smtClean="0"/>
            </a:br>
            <a:endParaRPr lang="nl-NL" dirty="0" smtClean="0"/>
          </a:p>
        </p:txBody>
      </p:sp>
      <p:sp>
        <p:nvSpPr>
          <p:cNvPr id="4099" name="Tijdelijke aanduiding voor inhoud 4"/>
          <p:cNvSpPr>
            <a:spLocks noGrp="1"/>
          </p:cNvSpPr>
          <p:nvPr>
            <p:ph idx="1"/>
          </p:nvPr>
        </p:nvSpPr>
        <p:spPr/>
        <p:txBody>
          <a:bodyPr/>
          <a:lstStyle/>
          <a:p>
            <a:pPr eaLnBrk="1" hangingPunct="1">
              <a:buFont typeface="Arial" charset="0"/>
              <a:buNone/>
            </a:pPr>
            <a:r>
              <a:rPr lang="nl-NL" b="1" dirty="0" smtClean="0"/>
              <a:t>3.2. Fysiologische functie</a:t>
            </a:r>
          </a:p>
          <a:p>
            <a:pPr eaLnBrk="1" hangingPunct="1">
              <a:buFont typeface="Arial" charset="0"/>
              <a:buNone/>
            </a:pPr>
            <a:endParaRPr lang="nl-NL" sz="1800" b="1" dirty="0" smtClean="0"/>
          </a:p>
          <a:p>
            <a:pPr marL="285750" indent="-285750" eaLnBrk="1" hangingPunct="1">
              <a:buFont typeface="Arial" panose="020B0604020202020204" pitchFamily="34" charset="0"/>
              <a:buChar char="•"/>
            </a:pPr>
            <a:r>
              <a:rPr lang="nl-NL" sz="1800" dirty="0" smtClean="0"/>
              <a:t>Fysiologische functie = leer van de </a:t>
            </a:r>
            <a:r>
              <a:rPr lang="nl-NL" sz="1800" b="1" dirty="0" smtClean="0"/>
              <a:t>levensverrichtingen</a:t>
            </a:r>
            <a:r>
              <a:rPr lang="nl-NL" sz="1800" dirty="0" smtClean="0"/>
              <a:t>. </a:t>
            </a:r>
          </a:p>
          <a:p>
            <a:pPr marL="285750" indent="-285750" eaLnBrk="1" hangingPunct="1">
              <a:buFont typeface="Arial" panose="020B0604020202020204" pitchFamily="34" charset="0"/>
              <a:buChar char="•"/>
            </a:pPr>
            <a:r>
              <a:rPr lang="nl-NL" sz="1800" dirty="0" smtClean="0"/>
              <a:t>Voorbeeld: SPIJSVERTERING</a:t>
            </a:r>
            <a:endParaRPr lang="nl-NL" sz="1800" b="1" dirty="0" smtClean="0"/>
          </a:p>
          <a:p>
            <a:pPr eaLnBrk="1" hangingPunct="1"/>
            <a:endParaRPr lang="nl-NL" dirty="0" smtClean="0"/>
          </a:p>
          <a:p>
            <a:pPr eaLnBrk="1" hangingPunct="1"/>
            <a:endParaRPr lang="nl-NL" dirty="0" smtClean="0"/>
          </a:p>
          <a:p>
            <a:pPr eaLnBrk="1" hangingPunct="1"/>
            <a:endParaRPr lang="nl-NL" dirty="0" smtClean="0"/>
          </a:p>
          <a:p>
            <a:pPr eaLnBrk="1" hangingPunct="1"/>
            <a:endParaRPr lang="nl-NL" dirty="0" smtClean="0"/>
          </a:p>
          <a:p>
            <a:pPr eaLnBrk="1" hangingPunct="1">
              <a:buNone/>
            </a:pPr>
            <a:r>
              <a:rPr lang="nl-NL" i="1" dirty="0" smtClean="0"/>
              <a:t>                            </a:t>
            </a:r>
            <a:endParaRPr lang="nl-NL" dirty="0" smtClean="0"/>
          </a:p>
        </p:txBody>
      </p:sp>
      <p:pic>
        <p:nvPicPr>
          <p:cNvPr id="5122" name="Picture 2" descr="http://4.bp.blogspot.com/-XWidVGwfPM0/ULIHR1E1eSI/AAAAAAAAAN8/B5I6kKGpeeA/s1600/spijsvertering.bmp"/>
          <p:cNvPicPr>
            <a:picLocks noChangeAspect="1" noChangeArrowheads="1"/>
          </p:cNvPicPr>
          <p:nvPr/>
        </p:nvPicPr>
        <p:blipFill>
          <a:blip r:embed="rId2" cstate="print"/>
          <a:srcRect/>
          <a:stretch>
            <a:fillRect/>
          </a:stretch>
        </p:blipFill>
        <p:spPr bwMode="auto">
          <a:xfrm>
            <a:off x="457200" y="2948682"/>
            <a:ext cx="5208629" cy="2640558"/>
          </a:xfrm>
          <a:prstGeom prst="rect">
            <a:avLst/>
          </a:prstGeom>
          <a:noFill/>
        </p:spPr>
      </p:pic>
    </p:spTree>
    <p:extLst>
      <p:ext uri="{BB962C8B-B14F-4D97-AF65-F5344CB8AC3E}">
        <p14:creationId xmlns:p14="http://schemas.microsoft.com/office/powerpoint/2010/main" val="2139959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3:  Het belang van goed eten en drinken</a:t>
            </a:r>
            <a:br>
              <a:rPr lang="nl-NL" dirty="0" smtClean="0"/>
            </a:br>
            <a:endParaRPr lang="nl-NL" dirty="0" smtClean="0"/>
          </a:p>
        </p:txBody>
      </p:sp>
      <p:sp>
        <p:nvSpPr>
          <p:cNvPr id="4099" name="Tijdelijke aanduiding voor inhoud 4"/>
          <p:cNvSpPr>
            <a:spLocks noGrp="1"/>
          </p:cNvSpPr>
          <p:nvPr>
            <p:ph idx="1"/>
          </p:nvPr>
        </p:nvSpPr>
        <p:spPr/>
        <p:txBody>
          <a:bodyPr>
            <a:normAutofit/>
          </a:bodyPr>
          <a:lstStyle/>
          <a:p>
            <a:pPr eaLnBrk="1" hangingPunct="1">
              <a:buFont typeface="Arial" charset="0"/>
              <a:buNone/>
            </a:pPr>
            <a:r>
              <a:rPr lang="nl-NL" b="1" dirty="0" smtClean="0"/>
              <a:t>3.2. Fysiologische functie</a:t>
            </a:r>
          </a:p>
          <a:p>
            <a:pPr marL="285750" indent="-285750" eaLnBrk="1" hangingPunct="1">
              <a:buFont typeface="Arial" panose="020B0604020202020204" pitchFamily="34" charset="0"/>
              <a:buChar char="•"/>
            </a:pPr>
            <a:endParaRPr lang="nl-NL" sz="1800" b="1" dirty="0" smtClean="0"/>
          </a:p>
          <a:p>
            <a:pPr marL="285750" indent="-285750" eaLnBrk="1" hangingPunct="1">
              <a:buFont typeface="Arial" panose="020B0604020202020204" pitchFamily="34" charset="0"/>
              <a:buChar char="•"/>
            </a:pPr>
            <a:r>
              <a:rPr lang="nl-NL" sz="1800" b="1" dirty="0" smtClean="0"/>
              <a:t>Benodigde voedingsstoffen</a:t>
            </a:r>
            <a:r>
              <a:rPr lang="nl-NL" sz="1800" dirty="0" smtClean="0"/>
              <a:t>:</a:t>
            </a:r>
          </a:p>
          <a:p>
            <a:pPr marL="719138" indent="-447675" eaLnBrk="1" hangingPunct="1">
              <a:buFont typeface="Arial" panose="020B0604020202020204" pitchFamily="34" charset="0"/>
              <a:buChar char="•"/>
            </a:pPr>
            <a:r>
              <a:rPr lang="nl-NL" sz="1800" dirty="0" smtClean="0"/>
              <a:t>Koolhydraten</a:t>
            </a:r>
          </a:p>
          <a:p>
            <a:pPr marL="719138" indent="-447675" eaLnBrk="1" hangingPunct="1">
              <a:buFont typeface="Arial" panose="020B0604020202020204" pitchFamily="34" charset="0"/>
              <a:buChar char="•"/>
            </a:pPr>
            <a:r>
              <a:rPr lang="nl-NL" sz="1800" dirty="0" smtClean="0"/>
              <a:t>Vetten</a:t>
            </a:r>
          </a:p>
          <a:p>
            <a:pPr marL="719138" indent="-447675" eaLnBrk="1" hangingPunct="1">
              <a:buFont typeface="Arial" panose="020B0604020202020204" pitchFamily="34" charset="0"/>
              <a:buChar char="•"/>
            </a:pPr>
            <a:r>
              <a:rPr lang="nl-NL" sz="1800" dirty="0" smtClean="0"/>
              <a:t>Eiwitten</a:t>
            </a:r>
          </a:p>
          <a:p>
            <a:pPr marL="719138" indent="-447675" eaLnBrk="1" hangingPunct="1">
              <a:buFont typeface="Arial" panose="020B0604020202020204" pitchFamily="34" charset="0"/>
              <a:buChar char="•"/>
            </a:pPr>
            <a:r>
              <a:rPr lang="nl-NL" sz="1800" dirty="0" smtClean="0"/>
              <a:t>Vitaminen</a:t>
            </a:r>
          </a:p>
          <a:p>
            <a:pPr marL="719138" indent="-447675" eaLnBrk="1" hangingPunct="1">
              <a:buFont typeface="Arial" panose="020B0604020202020204" pitchFamily="34" charset="0"/>
              <a:buChar char="•"/>
            </a:pPr>
            <a:r>
              <a:rPr lang="nl-NL" sz="1800" dirty="0" smtClean="0"/>
              <a:t>Mineralen</a:t>
            </a:r>
          </a:p>
          <a:p>
            <a:pPr marL="719138" indent="-447675" eaLnBrk="1" hangingPunct="1">
              <a:buFont typeface="Arial" panose="020B0604020202020204" pitchFamily="34" charset="0"/>
              <a:buChar char="•"/>
            </a:pPr>
            <a:r>
              <a:rPr lang="nl-NL" sz="1800" dirty="0" smtClean="0"/>
              <a:t>Water</a:t>
            </a:r>
          </a:p>
          <a:p>
            <a:pPr marL="285750" indent="-285750" eaLnBrk="1" hangingPunct="1">
              <a:buFont typeface="Arial" panose="020B0604020202020204" pitchFamily="34" charset="0"/>
              <a:buChar char="•"/>
            </a:pPr>
            <a:endParaRPr lang="nl-NL" sz="1800" b="1" dirty="0" smtClean="0"/>
          </a:p>
          <a:p>
            <a:pPr marL="285750" indent="-285750" eaLnBrk="1" hangingPunct="1">
              <a:buFont typeface="Arial" panose="020B0604020202020204" pitchFamily="34" charset="0"/>
              <a:buChar char="•"/>
            </a:pPr>
            <a:r>
              <a:rPr lang="nl-NL" sz="1800" dirty="0" smtClean="0"/>
              <a:t>Je krijgt als je eet en drinkt niet alleen voedingsstoffen binnen, maar ook </a:t>
            </a:r>
            <a:r>
              <a:rPr lang="nl-NL" sz="1800" b="1" dirty="0" smtClean="0"/>
              <a:t>energie</a:t>
            </a:r>
            <a:r>
              <a:rPr lang="nl-NL" sz="1800" dirty="0" smtClean="0"/>
              <a:t>.</a:t>
            </a:r>
          </a:p>
          <a:p>
            <a:pPr marL="285750" indent="-285750" eaLnBrk="1" hangingPunct="1">
              <a:buFont typeface="Arial" panose="020B0604020202020204" pitchFamily="34" charset="0"/>
              <a:buChar char="•"/>
            </a:pPr>
            <a:r>
              <a:rPr lang="nl-NL" sz="1800" b="1" dirty="0" smtClean="0"/>
              <a:t>Ondervoeding</a:t>
            </a:r>
            <a:r>
              <a:rPr lang="nl-NL" sz="1800" dirty="0" smtClean="0"/>
              <a:t> = tekort aan voedingsstoffen / energie. </a:t>
            </a:r>
          </a:p>
        </p:txBody>
      </p:sp>
      <p:pic>
        <p:nvPicPr>
          <p:cNvPr id="5" name="Picture 4" descr="http://blog.hutten.eu/_cache/huttenblog/media/ailbsj1425/Bernhoven_foto_oude_man.jpg"/>
          <p:cNvPicPr>
            <a:picLocks noChangeAspect="1" noChangeArrowheads="1"/>
          </p:cNvPicPr>
          <p:nvPr/>
        </p:nvPicPr>
        <p:blipFill>
          <a:blip r:embed="rId2" cstate="print"/>
          <a:srcRect/>
          <a:stretch>
            <a:fillRect/>
          </a:stretch>
        </p:blipFill>
        <p:spPr bwMode="auto">
          <a:xfrm>
            <a:off x="4811508" y="1484784"/>
            <a:ext cx="3893300" cy="2592288"/>
          </a:xfrm>
          <a:prstGeom prst="rect">
            <a:avLst/>
          </a:prstGeom>
          <a:noFill/>
        </p:spPr>
      </p:pic>
    </p:spTree>
    <p:extLst>
      <p:ext uri="{BB962C8B-B14F-4D97-AF65-F5344CB8AC3E}">
        <p14:creationId xmlns:p14="http://schemas.microsoft.com/office/powerpoint/2010/main" val="3603330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3:  Het belang van goed eten en drinken</a:t>
            </a:r>
            <a:br>
              <a:rPr lang="nl-NL" dirty="0" smtClean="0"/>
            </a:br>
            <a:endParaRPr lang="nl-NL" dirty="0" smtClean="0"/>
          </a:p>
        </p:txBody>
      </p:sp>
      <p:sp>
        <p:nvSpPr>
          <p:cNvPr id="4099" name="Tijdelijke aanduiding voor inhoud 4"/>
          <p:cNvSpPr>
            <a:spLocks noGrp="1"/>
          </p:cNvSpPr>
          <p:nvPr>
            <p:ph idx="1"/>
          </p:nvPr>
        </p:nvSpPr>
        <p:spPr/>
        <p:txBody>
          <a:bodyPr>
            <a:normAutofit/>
          </a:bodyPr>
          <a:lstStyle/>
          <a:p>
            <a:pPr eaLnBrk="1" hangingPunct="1">
              <a:buFont typeface="Arial" charset="0"/>
              <a:buNone/>
            </a:pPr>
            <a:r>
              <a:rPr lang="nl-NL" b="1" dirty="0" smtClean="0"/>
              <a:t>3.2. Fysiologische functie</a:t>
            </a:r>
          </a:p>
          <a:p>
            <a:pPr eaLnBrk="1" hangingPunct="1">
              <a:buFont typeface="Arial" charset="0"/>
              <a:buNone/>
            </a:pPr>
            <a:endParaRPr lang="nl-NL" sz="1800" b="1" dirty="0" smtClean="0"/>
          </a:p>
          <a:p>
            <a:pPr marL="285750" indent="-285750" eaLnBrk="1" hangingPunct="1">
              <a:buFont typeface="Arial" panose="020B0604020202020204" pitchFamily="34" charset="0"/>
              <a:buChar char="•"/>
            </a:pPr>
            <a:r>
              <a:rPr lang="nl-NL" sz="1800" b="1" dirty="0" smtClean="0"/>
              <a:t>Ondervoeding</a:t>
            </a:r>
            <a:r>
              <a:rPr lang="nl-NL" sz="1800" dirty="0" smtClean="0"/>
              <a:t> </a:t>
            </a:r>
            <a:r>
              <a:rPr lang="nl-NL" sz="1800" b="1" dirty="0" smtClean="0"/>
              <a:t>= tekort aan voedingsstoffen </a:t>
            </a:r>
            <a:br>
              <a:rPr lang="nl-NL" sz="1800" b="1" dirty="0" smtClean="0"/>
            </a:br>
            <a:r>
              <a:rPr lang="nl-NL" sz="1800" b="1" dirty="0" smtClean="0"/>
              <a:t>/ energie. </a:t>
            </a:r>
            <a:r>
              <a:rPr lang="nl-NL" sz="1800" dirty="0" smtClean="0"/>
              <a:t/>
            </a:r>
            <a:br>
              <a:rPr lang="nl-NL" sz="1800" dirty="0" smtClean="0"/>
            </a:br>
            <a:endParaRPr lang="nl-NL" sz="1800" dirty="0" smtClean="0"/>
          </a:p>
          <a:p>
            <a:pPr marL="285750" indent="-285750" eaLnBrk="1" hangingPunct="1">
              <a:buFont typeface="Arial" panose="020B0604020202020204" pitchFamily="34" charset="0"/>
              <a:buChar char="•"/>
            </a:pPr>
            <a:r>
              <a:rPr lang="nl-NL" sz="1800" dirty="0" smtClean="0"/>
              <a:t>Gevolg: afvallen. </a:t>
            </a:r>
          </a:p>
          <a:p>
            <a:pPr marL="285750" indent="-285750" eaLnBrk="1" hangingPunct="1">
              <a:buFont typeface="Arial" panose="020B0604020202020204" pitchFamily="34" charset="0"/>
              <a:buChar char="•"/>
            </a:pPr>
            <a:r>
              <a:rPr lang="nl-NL" sz="1800" dirty="0" smtClean="0"/>
              <a:t>Is niet de bedoeling….. 	</a:t>
            </a:r>
          </a:p>
          <a:p>
            <a:pPr marL="285750" indent="-285750" eaLnBrk="1" hangingPunct="1">
              <a:buFont typeface="Arial" panose="020B0604020202020204" pitchFamily="34" charset="0"/>
              <a:buChar char="•"/>
            </a:pPr>
            <a:r>
              <a:rPr lang="nl-NL" sz="1800" dirty="0" smtClean="0"/>
              <a:t>SNAQ-test = hulpmiddel om dit te herkennen. </a:t>
            </a:r>
            <a:br>
              <a:rPr lang="nl-NL" sz="1800" dirty="0" smtClean="0"/>
            </a:br>
            <a:endParaRPr lang="nl-NL" dirty="0" smtClean="0"/>
          </a:p>
        </p:txBody>
      </p:sp>
      <p:pic>
        <p:nvPicPr>
          <p:cNvPr id="16386" name="Picture 2" descr="http://www.stuurgroepondervoeding.nl/wp-content/uploads/2015/01/SNAQ-RC-jpeg.jpg"/>
          <p:cNvPicPr>
            <a:picLocks noChangeAspect="1" noChangeArrowheads="1"/>
          </p:cNvPicPr>
          <p:nvPr/>
        </p:nvPicPr>
        <p:blipFill>
          <a:blip r:embed="rId2" cstate="print"/>
          <a:srcRect/>
          <a:stretch>
            <a:fillRect/>
          </a:stretch>
        </p:blipFill>
        <p:spPr bwMode="auto">
          <a:xfrm>
            <a:off x="5724128" y="1844824"/>
            <a:ext cx="3119989" cy="3829293"/>
          </a:xfrm>
          <a:prstGeom prst="rect">
            <a:avLst/>
          </a:prstGeom>
          <a:noFill/>
        </p:spPr>
      </p:pic>
    </p:spTree>
    <p:extLst>
      <p:ext uri="{BB962C8B-B14F-4D97-AF65-F5344CB8AC3E}">
        <p14:creationId xmlns:p14="http://schemas.microsoft.com/office/powerpoint/2010/main" val="923825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3:  Het belang van goed eten en drinken</a:t>
            </a:r>
            <a:br>
              <a:rPr lang="nl-NL" dirty="0" smtClean="0"/>
            </a:br>
            <a:endParaRPr lang="nl-NL" dirty="0" smtClean="0"/>
          </a:p>
        </p:txBody>
      </p:sp>
      <p:sp>
        <p:nvSpPr>
          <p:cNvPr id="4099" name="Tijdelijke aanduiding voor inhoud 4"/>
          <p:cNvSpPr>
            <a:spLocks noGrp="1"/>
          </p:cNvSpPr>
          <p:nvPr>
            <p:ph idx="1"/>
          </p:nvPr>
        </p:nvSpPr>
        <p:spPr/>
        <p:txBody>
          <a:bodyPr>
            <a:normAutofit/>
          </a:bodyPr>
          <a:lstStyle/>
          <a:p>
            <a:pPr eaLnBrk="1" hangingPunct="1">
              <a:buFont typeface="Arial" charset="0"/>
              <a:buNone/>
            </a:pPr>
            <a:r>
              <a:rPr lang="nl-NL" b="1" dirty="0" smtClean="0"/>
              <a:t>3.2. Fysiologische functie</a:t>
            </a:r>
            <a:endParaRPr lang="nl-NL" sz="1800" dirty="0" smtClean="0"/>
          </a:p>
          <a:p>
            <a:pPr marL="285750" indent="-285750" eaLnBrk="1" hangingPunct="1">
              <a:buFont typeface="Arial" panose="020B0604020202020204" pitchFamily="34" charset="0"/>
              <a:buChar char="•"/>
            </a:pPr>
            <a:endParaRPr lang="nl-NL" sz="1800" dirty="0" smtClean="0"/>
          </a:p>
          <a:p>
            <a:pPr marL="285750" indent="-285750" eaLnBrk="1" hangingPunct="1">
              <a:buFont typeface="Arial" panose="020B0604020202020204" pitchFamily="34" charset="0"/>
              <a:buChar char="•"/>
            </a:pPr>
            <a:r>
              <a:rPr lang="nl-NL" sz="1800" dirty="0" smtClean="0"/>
              <a:t>Ook </a:t>
            </a:r>
            <a:r>
              <a:rPr lang="nl-NL" sz="1800" b="1" dirty="0" smtClean="0"/>
              <a:t>vochttekort</a:t>
            </a:r>
            <a:r>
              <a:rPr lang="nl-NL" sz="1800" dirty="0" smtClean="0"/>
              <a:t> komt vaak voor:</a:t>
            </a:r>
          </a:p>
          <a:p>
            <a:pPr marL="719138" indent="-447675" eaLnBrk="1" hangingPunct="1">
              <a:buFont typeface="Arial" panose="020B0604020202020204" pitchFamily="34" charset="0"/>
              <a:buChar char="•"/>
            </a:pPr>
            <a:r>
              <a:rPr lang="nl-NL" sz="1800" dirty="0" smtClean="0"/>
              <a:t>Ouderen en zieken hebben vaak verminderd dorstgevoel of vergeten te drinken.</a:t>
            </a:r>
          </a:p>
          <a:p>
            <a:pPr marL="719138" indent="-447675" eaLnBrk="1" hangingPunct="1">
              <a:buFont typeface="Arial" panose="020B0604020202020204" pitchFamily="34" charset="0"/>
              <a:buChar char="•"/>
            </a:pPr>
            <a:r>
              <a:rPr lang="nl-NL" sz="1800" dirty="0" smtClean="0"/>
              <a:t>Bij slikproblemen. Als je moeite met slikken hebt, is drinken niet fijn.</a:t>
            </a:r>
          </a:p>
          <a:p>
            <a:pPr marL="719138" indent="-447675" eaLnBrk="1" hangingPunct="1">
              <a:buFont typeface="Arial" panose="020B0604020202020204" pitchFamily="34" charset="0"/>
              <a:buChar char="•"/>
            </a:pPr>
            <a:r>
              <a:rPr lang="nl-NL" sz="1800" dirty="0" smtClean="0"/>
              <a:t>Bij ziekte, diarree, wonden, infecties, koorts en gebruik sommige medicijnen.</a:t>
            </a:r>
          </a:p>
        </p:txBody>
      </p:sp>
      <p:pic>
        <p:nvPicPr>
          <p:cNvPr id="5" name="Picture 2" descr="http://www.refdag.nl/polopoly_fs/ijsjes_1_488194!image/ijsjes.jpg"/>
          <p:cNvPicPr>
            <a:picLocks noChangeAspect="1" noChangeArrowheads="1"/>
          </p:cNvPicPr>
          <p:nvPr/>
        </p:nvPicPr>
        <p:blipFill>
          <a:blip r:embed="rId2" cstate="print"/>
          <a:srcRect/>
          <a:stretch>
            <a:fillRect/>
          </a:stretch>
        </p:blipFill>
        <p:spPr bwMode="auto">
          <a:xfrm>
            <a:off x="611560" y="4071904"/>
            <a:ext cx="2709182" cy="1805368"/>
          </a:xfrm>
          <a:prstGeom prst="rect">
            <a:avLst/>
          </a:prstGeom>
          <a:noFill/>
        </p:spPr>
      </p:pic>
    </p:spTree>
    <p:extLst>
      <p:ext uri="{BB962C8B-B14F-4D97-AF65-F5344CB8AC3E}">
        <p14:creationId xmlns:p14="http://schemas.microsoft.com/office/powerpoint/2010/main" val="991530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3:  Het belang van goed eten en drinken</a:t>
            </a:r>
            <a:br>
              <a:rPr lang="nl-NL" dirty="0" smtClean="0"/>
            </a:br>
            <a:endParaRPr lang="nl-NL" dirty="0" smtClean="0"/>
          </a:p>
        </p:txBody>
      </p:sp>
      <p:sp>
        <p:nvSpPr>
          <p:cNvPr id="4099" name="Tijdelijke aanduiding voor inhoud 4"/>
          <p:cNvSpPr>
            <a:spLocks noGrp="1"/>
          </p:cNvSpPr>
          <p:nvPr>
            <p:ph idx="1"/>
          </p:nvPr>
        </p:nvSpPr>
        <p:spPr/>
        <p:txBody>
          <a:bodyPr/>
          <a:lstStyle/>
          <a:p>
            <a:pPr eaLnBrk="1" hangingPunct="1">
              <a:buFont typeface="Arial" charset="0"/>
              <a:buNone/>
            </a:pPr>
            <a:r>
              <a:rPr lang="nl-NL" b="1" dirty="0" smtClean="0"/>
              <a:t>3.3. Gastronomische functie</a:t>
            </a:r>
          </a:p>
          <a:p>
            <a:pPr marL="285750" indent="-285750" eaLnBrk="1" hangingPunct="1">
              <a:buFont typeface="Arial" panose="020B0604020202020204" pitchFamily="34" charset="0"/>
              <a:buChar char="•"/>
            </a:pPr>
            <a:endParaRPr lang="nl-NL" sz="1800" dirty="0" smtClean="0"/>
          </a:p>
          <a:p>
            <a:pPr marL="285750" indent="-285750" eaLnBrk="1" hangingPunct="1">
              <a:buFont typeface="Arial" panose="020B0604020202020204" pitchFamily="34" charset="0"/>
              <a:buChar char="•"/>
            </a:pPr>
            <a:r>
              <a:rPr lang="nl-NL" sz="1800" dirty="0" smtClean="0"/>
              <a:t>Gastronomische functie = kunst van lekker eten en drinken</a:t>
            </a:r>
          </a:p>
          <a:p>
            <a:pPr marL="285750" indent="-285750" eaLnBrk="1" hangingPunct="1">
              <a:buFont typeface="Arial" panose="020B0604020202020204" pitchFamily="34" charset="0"/>
              <a:buChar char="•"/>
            </a:pPr>
            <a:r>
              <a:rPr lang="nl-NL" sz="1800" dirty="0" smtClean="0"/>
              <a:t>Heeft alles te maken met smaak. </a:t>
            </a:r>
          </a:p>
          <a:p>
            <a:pPr marL="285750" indent="-285750" eaLnBrk="1" hangingPunct="1">
              <a:buFont typeface="Arial" panose="020B0604020202020204" pitchFamily="34" charset="0"/>
              <a:buChar char="•"/>
            </a:pPr>
            <a:r>
              <a:rPr lang="nl-NL" sz="1800" dirty="0" smtClean="0"/>
              <a:t>Smaken verschillen…..</a:t>
            </a:r>
          </a:p>
          <a:p>
            <a:pPr eaLnBrk="1" hangingPunct="1"/>
            <a:endParaRPr lang="nl-NL" dirty="0" smtClean="0"/>
          </a:p>
          <a:p>
            <a:pPr eaLnBrk="1" hangingPunct="1"/>
            <a:endParaRPr lang="nl-NL" dirty="0" smtClean="0"/>
          </a:p>
          <a:p>
            <a:pPr eaLnBrk="1" hangingPunct="1"/>
            <a:endParaRPr lang="nl-NL" dirty="0" smtClean="0"/>
          </a:p>
          <a:p>
            <a:pPr eaLnBrk="1" hangingPunct="1"/>
            <a:endParaRPr lang="nl-NL" dirty="0" smtClean="0"/>
          </a:p>
          <a:p>
            <a:pPr eaLnBrk="1" hangingPunct="1">
              <a:buNone/>
            </a:pPr>
            <a:r>
              <a:rPr lang="nl-NL" i="1" dirty="0" smtClean="0"/>
              <a:t>                            </a:t>
            </a:r>
            <a:endParaRPr lang="nl-NL" dirty="0" smtClean="0"/>
          </a:p>
        </p:txBody>
      </p:sp>
      <p:pic>
        <p:nvPicPr>
          <p:cNvPr id="5" name="Picture 2" descr="http://senegal-tourisme.info/wp-content/uploads/2014/08/resto6.jpg"/>
          <p:cNvPicPr>
            <a:picLocks noChangeAspect="1" noChangeArrowheads="1"/>
          </p:cNvPicPr>
          <p:nvPr/>
        </p:nvPicPr>
        <p:blipFill>
          <a:blip r:embed="rId2" cstate="print"/>
          <a:srcRect/>
          <a:stretch>
            <a:fillRect/>
          </a:stretch>
        </p:blipFill>
        <p:spPr bwMode="auto">
          <a:xfrm>
            <a:off x="611560" y="3370379"/>
            <a:ext cx="3957428" cy="2474167"/>
          </a:xfrm>
          <a:prstGeom prst="rect">
            <a:avLst/>
          </a:prstGeom>
          <a:noFill/>
        </p:spPr>
      </p:pic>
    </p:spTree>
    <p:extLst>
      <p:ext uri="{BB962C8B-B14F-4D97-AF65-F5344CB8AC3E}">
        <p14:creationId xmlns:p14="http://schemas.microsoft.com/office/powerpoint/2010/main" val="2823879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3:  Het belang van goed eten en drinken</a:t>
            </a:r>
            <a:br>
              <a:rPr lang="nl-NL" dirty="0" smtClean="0"/>
            </a:br>
            <a:endParaRPr lang="nl-NL" dirty="0" smtClean="0"/>
          </a:p>
        </p:txBody>
      </p:sp>
      <p:sp>
        <p:nvSpPr>
          <p:cNvPr id="4099" name="Tijdelijke aanduiding voor inhoud 4"/>
          <p:cNvSpPr>
            <a:spLocks noGrp="1"/>
          </p:cNvSpPr>
          <p:nvPr>
            <p:ph idx="1"/>
          </p:nvPr>
        </p:nvSpPr>
        <p:spPr/>
        <p:txBody>
          <a:bodyPr/>
          <a:lstStyle/>
          <a:p>
            <a:pPr eaLnBrk="1" hangingPunct="1">
              <a:buFont typeface="Arial" charset="0"/>
              <a:buNone/>
            </a:pPr>
            <a:r>
              <a:rPr lang="nl-NL" b="1" dirty="0" smtClean="0"/>
              <a:t>3.4. Sociale functie</a:t>
            </a:r>
          </a:p>
          <a:p>
            <a:pPr marL="285750" indent="-285750" eaLnBrk="1" hangingPunct="1">
              <a:buFont typeface="Arial" panose="020B0604020202020204" pitchFamily="34" charset="0"/>
              <a:buChar char="•"/>
            </a:pPr>
            <a:endParaRPr lang="nl-NL" sz="1800" b="1" dirty="0" smtClean="0"/>
          </a:p>
          <a:p>
            <a:pPr marL="285750" indent="-285750" eaLnBrk="1" hangingPunct="1">
              <a:buFont typeface="Arial" panose="020B0604020202020204" pitchFamily="34" charset="0"/>
              <a:buChar char="•"/>
            </a:pPr>
            <a:r>
              <a:rPr lang="nl-NL" sz="1800" dirty="0" smtClean="0"/>
              <a:t>Samen eten / drinken zorgt voor contact tussen mensen.</a:t>
            </a:r>
          </a:p>
          <a:p>
            <a:pPr marL="285750" indent="-285750" eaLnBrk="1" hangingPunct="1">
              <a:buFont typeface="Arial" panose="020B0604020202020204" pitchFamily="34" charset="0"/>
              <a:buChar char="•"/>
            </a:pPr>
            <a:r>
              <a:rPr lang="nl-NL" sz="1800" dirty="0" smtClean="0"/>
              <a:t>Belangrijke behoefte van mensen: behoefte aan sociale acceptatie.</a:t>
            </a:r>
          </a:p>
          <a:p>
            <a:pPr marL="285750" indent="-285750" eaLnBrk="1" hangingPunct="1">
              <a:buFont typeface="Arial" panose="020B0604020202020204" pitchFamily="34" charset="0"/>
              <a:buChar char="•"/>
            </a:pPr>
            <a:r>
              <a:rPr lang="nl-NL" sz="1800" dirty="0" smtClean="0"/>
              <a:t>Alleen eten kan gevoel van eenzaamheid veroorzaken. </a:t>
            </a:r>
          </a:p>
        </p:txBody>
      </p:sp>
      <p:pic>
        <p:nvPicPr>
          <p:cNvPr id="3074" name="Picture 2" descr="http://www.magentazorg.nl/assets/files/Locaties/Lauwershof/40jr%20lh-6.jpg">
            <a:hlinkClick r:id="rId2"/>
          </p:cNvPr>
          <p:cNvPicPr>
            <a:picLocks noChangeAspect="1" noChangeArrowheads="1"/>
          </p:cNvPicPr>
          <p:nvPr/>
        </p:nvPicPr>
        <p:blipFill>
          <a:blip r:embed="rId3" cstate="print"/>
          <a:srcRect/>
          <a:stretch>
            <a:fillRect/>
          </a:stretch>
        </p:blipFill>
        <p:spPr bwMode="auto">
          <a:xfrm>
            <a:off x="611560" y="3368014"/>
            <a:ext cx="3714800" cy="2476533"/>
          </a:xfrm>
          <a:prstGeom prst="rect">
            <a:avLst/>
          </a:prstGeom>
          <a:noFill/>
        </p:spPr>
      </p:pic>
    </p:spTree>
    <p:extLst>
      <p:ext uri="{BB962C8B-B14F-4D97-AF65-F5344CB8AC3E}">
        <p14:creationId xmlns:p14="http://schemas.microsoft.com/office/powerpoint/2010/main" val="3178291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3:  Het belang van goed eten en drinken</a:t>
            </a:r>
            <a:br>
              <a:rPr lang="nl-NL" dirty="0" smtClean="0"/>
            </a:br>
            <a:endParaRPr lang="nl-NL" dirty="0" smtClean="0"/>
          </a:p>
        </p:txBody>
      </p:sp>
      <p:sp>
        <p:nvSpPr>
          <p:cNvPr id="4099" name="Tijdelijke aanduiding voor inhoud 4"/>
          <p:cNvSpPr>
            <a:spLocks noGrp="1"/>
          </p:cNvSpPr>
          <p:nvPr>
            <p:ph idx="1"/>
          </p:nvPr>
        </p:nvSpPr>
        <p:spPr/>
        <p:txBody>
          <a:bodyPr/>
          <a:lstStyle/>
          <a:p>
            <a:pPr eaLnBrk="1" hangingPunct="1">
              <a:buFont typeface="Arial" charset="0"/>
              <a:buNone/>
            </a:pPr>
            <a:r>
              <a:rPr lang="nl-NL" b="1" dirty="0" smtClean="0"/>
              <a:t>3.5. Wat is gezond?</a:t>
            </a:r>
          </a:p>
          <a:p>
            <a:pPr marL="285750" indent="-285750" eaLnBrk="1" hangingPunct="1">
              <a:buFont typeface="Arial" panose="020B0604020202020204" pitchFamily="34" charset="0"/>
              <a:buChar char="•"/>
            </a:pPr>
            <a:endParaRPr lang="nl-NL" sz="1800" b="1" dirty="0" smtClean="0"/>
          </a:p>
          <a:p>
            <a:pPr marL="285750" indent="-285750" eaLnBrk="1" hangingPunct="1">
              <a:buFont typeface="Arial" panose="020B0604020202020204" pitchFamily="34" charset="0"/>
              <a:buChar char="•"/>
            </a:pPr>
            <a:r>
              <a:rPr lang="nl-NL" sz="1800" dirty="0" smtClean="0"/>
              <a:t>Toestand van FYSIEK en PSYCHISCH (=geestelijk) welbevinden.</a:t>
            </a:r>
          </a:p>
          <a:p>
            <a:pPr marL="285750" indent="-285750" eaLnBrk="1" hangingPunct="1">
              <a:buFont typeface="Arial" panose="020B0604020202020204" pitchFamily="34" charset="0"/>
              <a:buChar char="•"/>
            </a:pPr>
            <a:r>
              <a:rPr lang="nl-NL" sz="1800" dirty="0" smtClean="0"/>
              <a:t>Gezonde voeding bevat </a:t>
            </a:r>
          </a:p>
          <a:p>
            <a:pPr marL="285750" indent="-285750" eaLnBrk="1" hangingPunct="1">
              <a:buFont typeface="Arial" panose="020B0604020202020204" pitchFamily="34" charset="0"/>
              <a:buChar char="•"/>
            </a:pPr>
            <a:r>
              <a:rPr lang="nl-NL" sz="1800" dirty="0" smtClean="0"/>
              <a:t>Voldoende </a:t>
            </a:r>
            <a:r>
              <a:rPr lang="nl-NL" sz="1800" b="1" dirty="0" smtClean="0"/>
              <a:t>voedingsstoffen en energie.</a:t>
            </a:r>
          </a:p>
          <a:p>
            <a:pPr eaLnBrk="1" hangingPunct="1">
              <a:buNone/>
            </a:pPr>
            <a:r>
              <a:rPr lang="nl-NL" sz="1800" b="1" dirty="0" smtClean="0"/>
              <a:t>	</a:t>
            </a:r>
            <a:endParaRPr lang="nl-NL" dirty="0" smtClean="0"/>
          </a:p>
        </p:txBody>
      </p:sp>
      <p:pic>
        <p:nvPicPr>
          <p:cNvPr id="2052" name="Picture 4" descr="http://www.esana.be/images/voedingscirkel.jpg">
            <a:hlinkClick r:id="rId2"/>
          </p:cNvPr>
          <p:cNvPicPr>
            <a:picLocks noChangeAspect="1" noChangeArrowheads="1"/>
          </p:cNvPicPr>
          <p:nvPr/>
        </p:nvPicPr>
        <p:blipFill>
          <a:blip r:embed="rId3" cstate="print"/>
          <a:srcRect/>
          <a:stretch>
            <a:fillRect/>
          </a:stretch>
        </p:blipFill>
        <p:spPr bwMode="auto">
          <a:xfrm>
            <a:off x="395536" y="3173783"/>
            <a:ext cx="2692946" cy="2692947"/>
          </a:xfrm>
          <a:prstGeom prst="rect">
            <a:avLst/>
          </a:prstGeom>
          <a:noFill/>
        </p:spPr>
      </p:pic>
    </p:spTree>
    <p:extLst>
      <p:ext uri="{BB962C8B-B14F-4D97-AF65-F5344CB8AC3E}">
        <p14:creationId xmlns:p14="http://schemas.microsoft.com/office/powerpoint/2010/main" val="3139615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e sjabloon nieuwe layout 2013">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sjabloon_2015" id="{04A7B19B-A474-407E-BCEA-611E27601597}" vid="{7233866E-EC8A-48D2-B0BB-454667497CC0}"/>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DD37FE96B511499B46C1C581E676D2" ma:contentTypeVersion="6" ma:contentTypeDescription="Een nieuw document maken." ma:contentTypeScope="" ma:versionID="64c3a21cf425ac2aac26dc6be5734816">
  <xsd:schema xmlns:xsd="http://www.w3.org/2001/XMLSchema" xmlns:xs="http://www.w3.org/2001/XMLSchema" xmlns:p="http://schemas.microsoft.com/office/2006/metadata/properties" xmlns:ns2="4aedb150-598f-493a-bb5e-2c5384c58b31" xmlns:ns3="92779265-7ad7-4d9d-8f09-f524c4e01a4c" targetNamespace="http://schemas.microsoft.com/office/2006/metadata/properties" ma:root="true" ma:fieldsID="de84304d9a46e703f0874b08e975e09e" ns2:_="" ns3:_="">
    <xsd:import namespace="4aedb150-598f-493a-bb5e-2c5384c58b31"/>
    <xsd:import namespace="92779265-7ad7-4d9d-8f09-f524c4e01a4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edb150-598f-493a-bb5e-2c5384c58b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779265-7ad7-4d9d-8f09-f524c4e01a4c"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8EC36A5-E5F8-494D-A3C6-521CE1526E07}"/>
</file>

<file path=customXml/itemProps2.xml><?xml version="1.0" encoding="utf-8"?>
<ds:datastoreItem xmlns:ds="http://schemas.openxmlformats.org/officeDocument/2006/customXml" ds:itemID="{EBC05911-7DC3-4652-8577-8CE3ABDB889A}"/>
</file>

<file path=customXml/itemProps3.xml><?xml version="1.0" encoding="utf-8"?>
<ds:datastoreItem xmlns:ds="http://schemas.openxmlformats.org/officeDocument/2006/customXml" ds:itemID="{0B11EEF5-4E94-436E-B624-27037468C932}"/>
</file>

<file path=docProps/app.xml><?xml version="1.0" encoding="utf-8"?>
<Properties xmlns="http://schemas.openxmlformats.org/officeDocument/2006/extended-properties" xmlns:vt="http://schemas.openxmlformats.org/officeDocument/2006/docPropsVTypes">
  <Template>PPT_sjabloon_2015</Template>
  <TotalTime>59</TotalTime>
  <Words>331</Words>
  <Application>Microsoft Office PowerPoint</Application>
  <PresentationFormat>Diavoorstelling (4:3)</PresentationFormat>
  <Paragraphs>126</Paragraphs>
  <Slides>14</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14</vt:i4>
      </vt:variant>
    </vt:vector>
  </HeadingPairs>
  <TitlesOfParts>
    <vt:vector size="17" baseType="lpstr">
      <vt:lpstr>Arial</vt:lpstr>
      <vt:lpstr>Calibri</vt:lpstr>
      <vt:lpstr>Presentatie sjabloon nieuwe layout 2013</vt:lpstr>
      <vt:lpstr>PowerPoint-presentatie</vt:lpstr>
      <vt:lpstr> Hoofdstuk 3:  Het belang van goed eten en drinken </vt:lpstr>
      <vt:lpstr> Hoofdstuk 3:  Het belang van goed eten en drinken </vt:lpstr>
      <vt:lpstr> Hoofdstuk 3:  Het belang van goed eten en drinken </vt:lpstr>
      <vt:lpstr> Hoofdstuk 3:  Het belang van goed eten en drinken </vt:lpstr>
      <vt:lpstr> Hoofdstuk 3:  Het belang van goed eten en drinken </vt:lpstr>
      <vt:lpstr> Hoofdstuk 3:  Het belang van goed eten en drinken </vt:lpstr>
      <vt:lpstr> Hoofdstuk 3:  Het belang van goed eten en drinken </vt:lpstr>
      <vt:lpstr> Hoofdstuk 3:  Het belang van goed eten en drinken </vt:lpstr>
      <vt:lpstr> Hoofdstuk 3:  Het belang van goed eten en drinken </vt:lpstr>
      <vt:lpstr> Hoofdstuk 3:  Het belang van goed eten en drinken </vt:lpstr>
      <vt:lpstr> Hoofdstuk 4:  Het belang van goed eten en drinken </vt:lpstr>
      <vt:lpstr> Hoofdstuk 3:  Het belang van goed eten en drinken </vt:lpstr>
      <vt:lpstr> Hoofdstuk 3:  Het belang van goed eten en drinken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Lisa van den Putte</dc:creator>
  <cp:lastModifiedBy>Janke van Mosseveld</cp:lastModifiedBy>
  <cp:revision>7</cp:revision>
  <dcterms:created xsi:type="dcterms:W3CDTF">2016-06-14T09:29:13Z</dcterms:created>
  <dcterms:modified xsi:type="dcterms:W3CDTF">2016-09-06T20:27:20Z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0x01010069DD37FE96B511499B46C1C581E676D2</vt:lpwstr>
  </property>
</Properties>
</file>